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578C"/>
    <a:srgbClr val="9BB9CE"/>
    <a:srgbClr val="12AB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43"/>
    <p:restoredTop sz="94674"/>
  </p:normalViewPr>
  <p:slideViewPr>
    <p:cSldViewPr snapToGrid="0" snapToObjects="1">
      <p:cViewPr>
        <p:scale>
          <a:sx n="120" d="100"/>
          <a:sy n="120" d="100"/>
        </p:scale>
        <p:origin x="-8" y="-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D5BC00-A432-9542-9ED9-11C58DB52CC4}" type="datetimeFigureOut">
              <a:rPr lang="en-US" smtClean="0"/>
              <a:t>4/2/19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E5CE5D-DB98-2C47-8E5E-01C094360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264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5CE5D-DB98-2C47-8E5E-01C094360A9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402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5CE5D-DB98-2C47-8E5E-01C094360A9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3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8079-91DF-194D-A1EF-C787001913DF}" type="datetimeFigureOut">
              <a:rPr lang="en-US" smtClean="0"/>
              <a:t>4/2/19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07620-C5ED-C248-BEA3-EDFAEB80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07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8079-91DF-194D-A1EF-C787001913DF}" type="datetimeFigureOut">
              <a:rPr lang="en-US" smtClean="0"/>
              <a:t>4/2/19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07620-C5ED-C248-BEA3-EDFAEB80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48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8079-91DF-194D-A1EF-C787001913DF}" type="datetimeFigureOut">
              <a:rPr lang="en-US" smtClean="0"/>
              <a:t>4/2/19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07620-C5ED-C248-BEA3-EDFAEB80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06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8079-91DF-194D-A1EF-C787001913DF}" type="datetimeFigureOut">
              <a:rPr lang="en-US" smtClean="0"/>
              <a:t>4/2/19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07620-C5ED-C248-BEA3-EDFAEB80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84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8079-91DF-194D-A1EF-C787001913DF}" type="datetimeFigureOut">
              <a:rPr lang="en-US" smtClean="0"/>
              <a:t>4/2/19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07620-C5ED-C248-BEA3-EDFAEB80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34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8079-91DF-194D-A1EF-C787001913DF}" type="datetimeFigureOut">
              <a:rPr lang="en-US" smtClean="0"/>
              <a:t>4/2/19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07620-C5ED-C248-BEA3-EDFAEB80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8079-91DF-194D-A1EF-C787001913DF}" type="datetimeFigureOut">
              <a:rPr lang="en-US" smtClean="0"/>
              <a:t>4/2/19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07620-C5ED-C248-BEA3-EDFAEB80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00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8079-91DF-194D-A1EF-C787001913DF}" type="datetimeFigureOut">
              <a:rPr lang="en-US" smtClean="0"/>
              <a:t>4/2/19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07620-C5ED-C248-BEA3-EDFAEB80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19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8079-91DF-194D-A1EF-C787001913DF}" type="datetimeFigureOut">
              <a:rPr lang="en-US" smtClean="0"/>
              <a:t>4/2/19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07620-C5ED-C248-BEA3-EDFAEB80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1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8079-91DF-194D-A1EF-C787001913DF}" type="datetimeFigureOut">
              <a:rPr lang="en-US" smtClean="0"/>
              <a:t>4/2/19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07620-C5ED-C248-BEA3-EDFAEB80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56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8079-91DF-194D-A1EF-C787001913DF}" type="datetimeFigureOut">
              <a:rPr lang="en-US" smtClean="0"/>
              <a:t>4/2/19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07620-C5ED-C248-BEA3-EDFAEB80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48079-91DF-194D-A1EF-C787001913DF}" type="datetimeFigureOut">
              <a:rPr lang="en-US" smtClean="0"/>
              <a:t>4/2/19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07620-C5ED-C248-BEA3-EDFAEB80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67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40.jp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0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Relationship Id="rId3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Relationship Id="rId3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4" Type="http://schemas.openxmlformats.org/officeDocument/2006/relationships/image" Target="../media/image54.jpg"/><Relationship Id="rId5" Type="http://schemas.openxmlformats.org/officeDocument/2006/relationships/image" Target="../media/image55.jpg"/><Relationship Id="rId6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4" Type="http://schemas.openxmlformats.org/officeDocument/2006/relationships/image" Target="../media/image58.jpg"/><Relationship Id="rId5" Type="http://schemas.openxmlformats.org/officeDocument/2006/relationships/image" Target="../media/image59.jpg"/><Relationship Id="rId6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4" Type="http://schemas.openxmlformats.org/officeDocument/2006/relationships/image" Target="../media/image62.jpg"/><Relationship Id="rId5" Type="http://schemas.openxmlformats.org/officeDocument/2006/relationships/image" Target="../media/image63.jpg"/><Relationship Id="rId6" Type="http://schemas.openxmlformats.org/officeDocument/2006/relationships/image" Target="../media/image64.jpg"/><Relationship Id="rId7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4" Type="http://schemas.openxmlformats.org/officeDocument/2006/relationships/image" Target="../media/image67.jpg"/><Relationship Id="rId5" Type="http://schemas.openxmlformats.org/officeDocument/2006/relationships/image" Target="../media/image68.jpg"/><Relationship Id="rId6" Type="http://schemas.openxmlformats.org/officeDocument/2006/relationships/image" Target="../media/image69.jpg"/><Relationship Id="rId7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4" Type="http://schemas.openxmlformats.org/officeDocument/2006/relationships/image" Target="../media/image75.jpg"/><Relationship Id="rId5" Type="http://schemas.openxmlformats.org/officeDocument/2006/relationships/image" Target="../media/image76.jpg"/><Relationship Id="rId6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78.jpg"/><Relationship Id="rId5" Type="http://schemas.openxmlformats.org/officeDocument/2006/relationships/image" Target="../media/image79.jpg"/><Relationship Id="rId6" Type="http://schemas.openxmlformats.org/officeDocument/2006/relationships/image" Target="../media/image80.jpg"/><Relationship Id="rId7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8" Type="http://schemas.openxmlformats.org/officeDocument/2006/relationships/image" Target="../media/image88.png"/><Relationship Id="rId9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g"/><Relationship Id="rId3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g"/><Relationship Id="rId3" Type="http://schemas.openxmlformats.org/officeDocument/2006/relationships/image" Target="../media/image10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7" Type="http://schemas.openxmlformats.org/officeDocument/2006/relationships/image" Target="../media/image110.png"/><Relationship Id="rId8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jpg"/><Relationship Id="rId3" Type="http://schemas.openxmlformats.org/officeDocument/2006/relationships/image" Target="../media/image1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onomicdevelopmentwinnipeg.com/" TargetMode="External"/><Relationship Id="rId4" Type="http://schemas.openxmlformats.org/officeDocument/2006/relationships/image" Target="../media/image115.jpg"/><Relationship Id="rId5" Type="http://schemas.openxmlformats.org/officeDocument/2006/relationships/hyperlink" Target="https://www.tourismwinnipeg.com/" TargetMode="External"/><Relationship Id="rId6" Type="http://schemas.openxmlformats.org/officeDocument/2006/relationships/image" Target="../media/image116.jpg"/><Relationship Id="rId7" Type="http://schemas.openxmlformats.org/officeDocument/2006/relationships/hyperlink" Target="https://www.economicdevelopmentwinnipeg.com/yes-winnipeg/about-yes-winnipeg" TargetMode="External"/><Relationship Id="rId8" Type="http://schemas.openxmlformats.org/officeDocument/2006/relationships/image" Target="../media/image11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jpg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0.png"/><Relationship Id="rId12" Type="http://schemas.openxmlformats.org/officeDocument/2006/relationships/hyperlink" Target="https://www.youtube.com/watch?v=uLTT7niDrb8" TargetMode="External"/><Relationship Id="rId13" Type="http://schemas.openxmlformats.org/officeDocument/2006/relationships/image" Target="../media/image121.png"/><Relationship Id="rId14" Type="http://schemas.openxmlformats.org/officeDocument/2006/relationships/image" Target="../media/image122.png"/><Relationship Id="rId15" Type="http://schemas.openxmlformats.org/officeDocument/2006/relationships/image" Target="../media/image123.png"/><Relationship Id="rId16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jpg"/><Relationship Id="rId3" Type="http://schemas.openxmlformats.org/officeDocument/2006/relationships/hyperlink" Target="https://www.youtube.com/watch?v=LAhnl6HIcYI" TargetMode="External"/><Relationship Id="rId4" Type="http://schemas.openxmlformats.org/officeDocument/2006/relationships/hyperlink" Target="https://www.youtube.com/watch?v=zcol-i6Ylck" TargetMode="External"/><Relationship Id="rId5" Type="http://schemas.openxmlformats.org/officeDocument/2006/relationships/hyperlink" Target="https://www.youtube.com/watch?v=J9fSHHES3-g" TargetMode="External"/><Relationship Id="rId6" Type="http://schemas.openxmlformats.org/officeDocument/2006/relationships/hyperlink" Target="https://www.youtube.com/watch?v=3uAfzofZVt8" TargetMode="External"/><Relationship Id="rId7" Type="http://schemas.openxmlformats.org/officeDocument/2006/relationships/image" Target="../media/image118.png"/><Relationship Id="rId8" Type="http://schemas.openxmlformats.org/officeDocument/2006/relationships/hyperlink" Target="https://www.youtube.com/watch?v=WZ8RitmAgaU" TargetMode="External"/><Relationship Id="rId9" Type="http://schemas.openxmlformats.org/officeDocument/2006/relationships/image" Target="../media/image119.png"/><Relationship Id="rId10" Type="http://schemas.openxmlformats.org/officeDocument/2006/relationships/hyperlink" Target="https://www.youtube.com/watch?v=HWcISSJvDa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5" Type="http://schemas.openxmlformats.org/officeDocument/2006/relationships/image" Target="../media/image34.jp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57585" y="6149370"/>
            <a:ext cx="346613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400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Custom Headline</a:t>
            </a:r>
            <a:endParaRPr lang="en-US" sz="2400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74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25020" y="6388987"/>
            <a:ext cx="5724394" cy="1384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900" b="1" spc="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ECONOMIC DEVELOPMENT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   </a:t>
            </a:r>
            <a:r>
              <a:rPr lang="en-US" sz="900" spc="50" dirty="0" smtClean="0">
                <a:solidFill>
                  <a:schemeClr val="tx1">
                    <a:alpha val="20000"/>
                  </a:schemeClr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   </a:t>
            </a:r>
            <a:r>
              <a:rPr lang="en-US" sz="900" b="1" spc="50" dirty="0" smtClean="0">
                <a:solidFill>
                  <a:srgbClr val="12AB4D"/>
                </a:solidFill>
                <a:latin typeface="Arial" charset="0"/>
                <a:ea typeface="Arial" charset="0"/>
                <a:cs typeface="Arial" charset="0"/>
              </a:rPr>
              <a:t>YES!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</a:t>
            </a:r>
            <a:endParaRPr lang="en-US" sz="900" spc="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4992" y="605591"/>
            <a:ext cx="523389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Greenspace</a:t>
            </a:r>
            <a:endParaRPr lang="en-US" sz="4000" b="1" spc="-30" dirty="0">
              <a:solidFill>
                <a:srgbClr val="12578C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94510" y="5674431"/>
            <a:ext cx="2897721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950" i="1" spc="-30" dirty="0">
                <a:solidFill>
                  <a:srgbClr val="12578C">
                    <a:alpha val="42000"/>
                  </a:srgbClr>
                </a:solidFill>
                <a:latin typeface="Arial" charset="0"/>
                <a:ea typeface="Arial" charset="0"/>
                <a:cs typeface="Arial" charset="0"/>
              </a:rPr>
              <a:t>(source: Royal </a:t>
            </a:r>
            <a:r>
              <a:rPr lang="en-US" sz="950" i="1" spc="-30" dirty="0" err="1">
                <a:solidFill>
                  <a:srgbClr val="12578C">
                    <a:alpha val="42000"/>
                  </a:srgbClr>
                </a:solidFill>
                <a:latin typeface="Arial" charset="0"/>
                <a:ea typeface="Arial" charset="0"/>
                <a:cs typeface="Arial" charset="0"/>
              </a:rPr>
              <a:t>LePage</a:t>
            </a:r>
            <a:r>
              <a:rPr lang="en-US" sz="950" i="1" spc="-30" dirty="0">
                <a:solidFill>
                  <a:srgbClr val="12578C">
                    <a:alpha val="42000"/>
                  </a:srgbClr>
                </a:solidFill>
                <a:latin typeface="Arial" charset="0"/>
                <a:ea typeface="Arial" charset="0"/>
                <a:cs typeface="Arial" charset="0"/>
              </a:rPr>
              <a:t> National and Regional Recreational Price Summaries, 2018)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711348" y="3554450"/>
            <a:ext cx="58701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400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Over</a:t>
            </a:r>
            <a:endParaRPr lang="en-US" sz="1400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686633" y="3752159"/>
            <a:ext cx="1736187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3200" b="1" spc="-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1,300</a:t>
            </a:r>
            <a:endParaRPr lang="en-US" sz="3200" b="1" spc="-5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105268" y="3544970"/>
            <a:ext cx="346613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pc="-2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Average cottage prices</a:t>
            </a:r>
            <a:endParaRPr lang="en-US" spc="-2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48417" y="4234071"/>
            <a:ext cx="1044209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400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urban parks</a:t>
            </a:r>
            <a:endParaRPr lang="en-US" sz="1400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23704" y="4987835"/>
            <a:ext cx="1736187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3200" b="1" spc="-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400</a:t>
            </a:r>
            <a:r>
              <a:rPr lang="en-US" sz="2000" b="1" spc="-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 km</a:t>
            </a:r>
            <a:r>
              <a:rPr lang="en-US" sz="3200" b="1" spc="-50" baseline="3000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+</a:t>
            </a:r>
            <a:endParaRPr lang="en-US" sz="3200" b="1" spc="-50" baseline="3000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48417" y="5482104"/>
            <a:ext cx="1044209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of active</a:t>
            </a:r>
            <a:r>
              <a:rPr lang="en-US" sz="1400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transportation</a:t>
            </a:r>
            <a:br>
              <a:rPr lang="en-US" sz="1400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paths</a:t>
            </a:r>
            <a:endParaRPr lang="en-US" sz="1400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33271" y="3492667"/>
            <a:ext cx="1736187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3200" b="1" spc="-5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97%</a:t>
            </a:r>
            <a:endParaRPr lang="en-US" sz="3200" b="1" spc="-5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170343" y="3986935"/>
            <a:ext cx="1451982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renewable, </a:t>
            </a:r>
            <a:r>
              <a:rPr lang="en-US" sz="1400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hydro-electric energy</a:t>
            </a:r>
            <a:endParaRPr lang="en-US" sz="1400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182700" y="5469746"/>
            <a:ext cx="1451982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drive </a:t>
            </a:r>
            <a:r>
              <a:rPr lang="en-US" sz="1400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to beach and</a:t>
            </a:r>
            <a:br>
              <a:rPr lang="en-US" sz="1400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cottage country</a:t>
            </a:r>
            <a:endParaRPr lang="en-US" sz="1400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120914" y="5000192"/>
            <a:ext cx="1736187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3200" b="1" spc="-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1-2</a:t>
            </a:r>
            <a:r>
              <a:rPr lang="en-US" sz="2000" b="1" spc="-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spc="-50" dirty="0" err="1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hr</a:t>
            </a:r>
            <a:endParaRPr lang="en-US" sz="3200" b="1" spc="-50" baseline="3000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1334196"/>
            <a:ext cx="3040276" cy="203919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040276" y="1334196"/>
            <a:ext cx="3052634" cy="203919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092909" y="1334196"/>
            <a:ext cx="3110005" cy="203919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9202914" y="1334196"/>
            <a:ext cx="2982907" cy="2039199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262" y="3840564"/>
            <a:ext cx="4258907" cy="17856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67" y="3576918"/>
            <a:ext cx="914100" cy="8659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25" y="5062668"/>
            <a:ext cx="890129" cy="8432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880" y="3579905"/>
            <a:ext cx="922303" cy="8737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474" y="5011789"/>
            <a:ext cx="925159" cy="87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9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99760" y="6288779"/>
            <a:ext cx="5724394" cy="1384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900" b="1" spc="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ECONOMIC DEVELOPMENT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   </a:t>
            </a:r>
            <a:r>
              <a:rPr lang="en-US" sz="900" spc="50" dirty="0" smtClean="0">
                <a:solidFill>
                  <a:schemeClr val="tx1">
                    <a:alpha val="20000"/>
                  </a:schemeClr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   </a:t>
            </a:r>
            <a:r>
              <a:rPr lang="en-US" sz="900" b="1" spc="50" dirty="0" smtClean="0">
                <a:solidFill>
                  <a:srgbClr val="12AB4D"/>
                </a:solidFill>
                <a:latin typeface="Arial" charset="0"/>
                <a:ea typeface="Arial" charset="0"/>
                <a:cs typeface="Arial" charset="0"/>
              </a:rPr>
              <a:t>YES!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</a:t>
            </a:r>
            <a:endParaRPr lang="en-US" sz="900" spc="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9735" y="1939238"/>
            <a:ext cx="4873129" cy="166199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Arial" charset="0"/>
              </a:rPr>
              <a:t>“This Prairie city </a:t>
            </a:r>
            <a:r>
              <a:rPr lang="en-US" sz="3600" b="1" i="1" dirty="0" smtClean="0">
                <a:solidFill>
                  <a:schemeClr val="bg1"/>
                </a:solidFill>
                <a:latin typeface="Arial" charset="0"/>
              </a:rPr>
              <a:t/>
            </a:r>
            <a:br>
              <a:rPr lang="en-US" sz="3600" b="1" i="1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sz="3600" b="1" i="1" dirty="0" smtClean="0">
                <a:solidFill>
                  <a:schemeClr val="bg1"/>
                </a:solidFill>
                <a:latin typeface="Arial" charset="0"/>
              </a:rPr>
              <a:t>  deserves </a:t>
            </a:r>
            <a:r>
              <a:rPr lang="en-US" sz="3600" b="1" i="1" dirty="0">
                <a:solidFill>
                  <a:schemeClr val="bg1"/>
                </a:solidFill>
                <a:latin typeface="Arial" charset="0"/>
              </a:rPr>
              <a:t>your travel </a:t>
            </a:r>
            <a:r>
              <a:rPr lang="en-US" sz="3600" b="1" i="1" dirty="0" smtClean="0">
                <a:solidFill>
                  <a:schemeClr val="bg1"/>
                </a:solidFill>
                <a:latin typeface="Arial" charset="0"/>
              </a:rPr>
              <a:t/>
            </a:r>
            <a:br>
              <a:rPr lang="en-US" sz="3600" b="1" i="1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sz="3600" b="1" i="1" dirty="0" smtClean="0">
                <a:solidFill>
                  <a:schemeClr val="bg1"/>
                </a:solidFill>
                <a:latin typeface="Arial" charset="0"/>
              </a:rPr>
              <a:t>  dollars</a:t>
            </a:r>
            <a:r>
              <a:rPr lang="en-US" sz="3600" b="1" i="1" dirty="0">
                <a:solidFill>
                  <a:schemeClr val="bg1"/>
                </a:solidFill>
                <a:latin typeface="Arial" charset="0"/>
              </a:rPr>
              <a:t>. Here’s why.”</a:t>
            </a:r>
            <a:endParaRPr lang="en-US" sz="3600" dirty="0"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6783" y="3932030"/>
            <a:ext cx="5505284" cy="308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sz="600" b="1" i="1" spc="300" dirty="0" smtClean="0">
                <a:solidFill>
                  <a:schemeClr val="bg1"/>
                </a:solidFill>
                <a:latin typeface="Arial" charset="0"/>
              </a:rPr>
              <a:t>•••••••••••••••••••••••••••••••••••••••••••••••••••••••••••••••••••••••••••••••••••</a:t>
            </a:r>
            <a:endParaRPr lang="en-US" sz="600" spc="300" dirty="0"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8" y="4293704"/>
            <a:ext cx="2252869" cy="45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1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25020" y="6388987"/>
            <a:ext cx="5724394" cy="1384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900" b="1" spc="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ECONOMIC DEVELOPMENT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   </a:t>
            </a:r>
            <a:r>
              <a:rPr lang="en-US" sz="900" spc="50" dirty="0" smtClean="0">
                <a:solidFill>
                  <a:schemeClr val="tx1">
                    <a:alpha val="20000"/>
                  </a:schemeClr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   </a:t>
            </a:r>
            <a:r>
              <a:rPr lang="en-US" sz="900" b="1" spc="50" dirty="0" smtClean="0">
                <a:solidFill>
                  <a:srgbClr val="12AB4D"/>
                </a:solidFill>
                <a:latin typeface="Arial" charset="0"/>
                <a:ea typeface="Arial" charset="0"/>
                <a:cs typeface="Arial" charset="0"/>
              </a:rPr>
              <a:t>YES!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</a:t>
            </a:r>
            <a:endParaRPr lang="en-US" sz="900" spc="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4662" y="1302836"/>
            <a:ext cx="3794573" cy="5129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900" b="1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Excellent public school system, teaching cutting-edge skills</a:t>
            </a:r>
            <a:endParaRPr lang="en-US" sz="1900" b="1" i="1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4992" y="605591"/>
            <a:ext cx="3664586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Secondary schools</a:t>
            </a:r>
            <a:endParaRPr lang="en-US" sz="4000" b="1" spc="-30" dirty="0">
              <a:solidFill>
                <a:srgbClr val="12578C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4662" y="1938940"/>
            <a:ext cx="3794573" cy="25222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800"/>
              </a:lnSpc>
              <a:spcAft>
                <a:spcPts val="900"/>
              </a:spcAft>
            </a:pPr>
            <a:r>
              <a:rPr lang="en-US" sz="1400" b="1" spc="-30" dirty="0" err="1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Sisler</a:t>
            </a:r>
            <a:r>
              <a:rPr lang="en-US" sz="1400" b="1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 High School </a:t>
            </a:r>
            <a:r>
              <a:rPr lang="en-US" sz="14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–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hands-on interactive digital media program</a:t>
            </a:r>
          </a:p>
          <a:p>
            <a:pPr>
              <a:lnSpc>
                <a:spcPts val="1800"/>
              </a:lnSpc>
              <a:spcAft>
                <a:spcPts val="900"/>
              </a:spcAft>
            </a:pPr>
            <a:r>
              <a:rPr lang="en-US" sz="1400" b="1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Technical Vocational High School </a:t>
            </a:r>
            <a:r>
              <a:rPr lang="en-US" sz="14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–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excellence in technical program training</a:t>
            </a:r>
          </a:p>
          <a:p>
            <a:pPr>
              <a:lnSpc>
                <a:spcPts val="1800"/>
              </a:lnSpc>
              <a:spcAft>
                <a:spcPts val="900"/>
              </a:spcAft>
            </a:pPr>
            <a:r>
              <a:rPr lang="en-US" sz="1400" b="1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Vincent Massey Collegiate </a:t>
            </a:r>
            <a:r>
              <a:rPr lang="en-US" sz="14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–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UNESCO-associated school</a:t>
            </a:r>
          </a:p>
          <a:p>
            <a:pPr>
              <a:lnSpc>
                <a:spcPts val="1800"/>
              </a:lnSpc>
              <a:spcAft>
                <a:spcPts val="900"/>
              </a:spcAft>
            </a:pPr>
            <a:r>
              <a:rPr lang="en-US" sz="1400" b="1" spc="-30" dirty="0" err="1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Glenlawn</a:t>
            </a:r>
            <a:r>
              <a:rPr lang="en-US" sz="1400" b="1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 Collegiate </a:t>
            </a:r>
          </a:p>
          <a:p>
            <a:pPr>
              <a:lnSpc>
                <a:spcPts val="1800"/>
              </a:lnSpc>
              <a:spcAft>
                <a:spcPts val="900"/>
              </a:spcAft>
            </a:pP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– traditional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support of performing, 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   practical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visual arts</a:t>
            </a:r>
            <a:endParaRPr lang="en-US" sz="1400" i="1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00071" y="1302836"/>
            <a:ext cx="3794573" cy="256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900" b="1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Access to French education</a:t>
            </a:r>
            <a:endParaRPr lang="en-US" sz="1900" b="1" i="1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86819" y="1660645"/>
            <a:ext cx="3794573" cy="12695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800"/>
              </a:lnSpc>
              <a:spcAft>
                <a:spcPts val="900"/>
              </a:spcAft>
            </a:pP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135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schools offer French Immersion 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programming</a:t>
            </a:r>
            <a:endParaRPr lang="en-US" sz="1400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800"/>
              </a:lnSpc>
              <a:spcAft>
                <a:spcPts val="900"/>
              </a:spcAft>
            </a:pP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Division </a:t>
            </a:r>
            <a:r>
              <a:rPr lang="en-US" sz="1400" spc="-30" dirty="0" err="1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scolaire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spc="-30" dirty="0" err="1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franco-manitobaine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offers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French-only education, with 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29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institutions province-wide </a:t>
            </a:r>
            <a:endParaRPr lang="en-US" sz="1400" i="1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0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25020" y="6388987"/>
            <a:ext cx="5724394" cy="1384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900" b="1" spc="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ECONOMIC DEVELOPMENT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   </a:t>
            </a:r>
            <a:r>
              <a:rPr lang="en-US" sz="900" spc="50" dirty="0" smtClean="0">
                <a:solidFill>
                  <a:schemeClr val="tx1">
                    <a:alpha val="20000"/>
                  </a:schemeClr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   </a:t>
            </a:r>
            <a:r>
              <a:rPr lang="en-US" sz="900" b="1" spc="50" dirty="0" smtClean="0">
                <a:solidFill>
                  <a:srgbClr val="12AB4D"/>
                </a:solidFill>
                <a:latin typeface="Arial" charset="0"/>
                <a:ea typeface="Arial" charset="0"/>
                <a:cs typeface="Arial" charset="0"/>
              </a:rPr>
              <a:t>YES!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</a:t>
            </a:r>
            <a:endParaRPr lang="en-US" sz="900" spc="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4662" y="1302836"/>
            <a:ext cx="3794573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19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Many private</a:t>
            </a:r>
            <a:br>
              <a:rPr lang="en-US" sz="19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9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school options:</a:t>
            </a:r>
            <a:endParaRPr lang="en-US" sz="1900" b="1" i="1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4992" y="605591"/>
            <a:ext cx="3664586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Secondary schools</a:t>
            </a:r>
            <a:endParaRPr lang="en-US" sz="4000" b="1" spc="-30" dirty="0">
              <a:solidFill>
                <a:srgbClr val="12578C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4663" y="1938940"/>
            <a:ext cx="3397008" cy="3445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800"/>
              </a:lnSpc>
              <a:spcAft>
                <a:spcPts val="900"/>
              </a:spcAft>
            </a:pP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Balmoral Hall School (all-girls) (K-12)</a:t>
            </a:r>
          </a:p>
          <a:p>
            <a:pPr>
              <a:lnSpc>
                <a:spcPts val="1800"/>
              </a:lnSpc>
              <a:spcAft>
                <a:spcPts val="900"/>
              </a:spcAft>
            </a:pP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CASA Montessori (1-6)</a:t>
            </a:r>
          </a:p>
          <a:p>
            <a:pPr>
              <a:lnSpc>
                <a:spcPts val="1800"/>
              </a:lnSpc>
              <a:spcAft>
                <a:spcPts val="900"/>
              </a:spcAft>
            </a:pP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Gray Academy of Jewish Education (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K-12)</a:t>
            </a:r>
          </a:p>
          <a:p>
            <a:pPr>
              <a:lnSpc>
                <a:spcPts val="1800"/>
              </a:lnSpc>
              <a:spcAft>
                <a:spcPts val="900"/>
              </a:spcAft>
            </a:pP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Immanuel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Christian School (K-12)</a:t>
            </a:r>
          </a:p>
          <a:p>
            <a:pPr>
              <a:lnSpc>
                <a:spcPts val="1800"/>
              </a:lnSpc>
              <a:spcAft>
                <a:spcPts val="900"/>
              </a:spcAft>
            </a:pP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Linden Christian School (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K-12)</a:t>
            </a:r>
          </a:p>
          <a:p>
            <a:pPr>
              <a:lnSpc>
                <a:spcPts val="1800"/>
              </a:lnSpc>
              <a:spcAft>
                <a:spcPts val="900"/>
              </a:spcAft>
            </a:pP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Mennonite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Brethren Collegiate 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Institute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(6-12)</a:t>
            </a:r>
          </a:p>
          <a:p>
            <a:pPr>
              <a:lnSpc>
                <a:spcPts val="1800"/>
              </a:lnSpc>
              <a:spcAft>
                <a:spcPts val="900"/>
              </a:spcAft>
            </a:pP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Springs Christian Academy (K-12)</a:t>
            </a:r>
          </a:p>
          <a:p>
            <a:pPr>
              <a:lnSpc>
                <a:spcPts val="1800"/>
              </a:lnSpc>
              <a:spcAft>
                <a:spcPts val="900"/>
              </a:spcAft>
            </a:pP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St. Boniface Diocesan High School (9-12)</a:t>
            </a:r>
          </a:p>
          <a:p>
            <a:pPr>
              <a:lnSpc>
                <a:spcPts val="1800"/>
              </a:lnSpc>
              <a:spcAft>
                <a:spcPts val="900"/>
              </a:spcAft>
            </a:pP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St. John’s-Ravenscourt 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School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(K-12)</a:t>
            </a:r>
            <a:endParaRPr lang="en-US" sz="1400" i="1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69984" y="1938940"/>
            <a:ext cx="3397008" cy="21760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800"/>
              </a:lnSpc>
              <a:spcAft>
                <a:spcPts val="900"/>
              </a:spcAft>
            </a:pP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St. Mary’s Academy (all-girls) (7-12)</a:t>
            </a:r>
          </a:p>
          <a:p>
            <a:pPr>
              <a:lnSpc>
                <a:spcPts val="1800"/>
              </a:lnSpc>
              <a:spcAft>
                <a:spcPts val="900"/>
              </a:spcAft>
            </a:pP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St. Maurice School (K-12)</a:t>
            </a:r>
          </a:p>
          <a:p>
            <a:pPr>
              <a:lnSpc>
                <a:spcPts val="1800"/>
              </a:lnSpc>
              <a:spcAft>
                <a:spcPts val="900"/>
              </a:spcAft>
            </a:pP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St. Paul’s High School (all-boys) (9-12)</a:t>
            </a:r>
          </a:p>
          <a:p>
            <a:pPr>
              <a:lnSpc>
                <a:spcPts val="1800"/>
              </a:lnSpc>
              <a:spcAft>
                <a:spcPts val="900"/>
              </a:spcAft>
            </a:pP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The Laureate Academy (K-12)</a:t>
            </a:r>
          </a:p>
          <a:p>
            <a:pPr>
              <a:lnSpc>
                <a:spcPts val="1800"/>
              </a:lnSpc>
              <a:spcAft>
                <a:spcPts val="900"/>
              </a:spcAft>
            </a:pP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Westgate Mennonite Collegiate (7-12)</a:t>
            </a:r>
          </a:p>
          <a:p>
            <a:pPr>
              <a:lnSpc>
                <a:spcPts val="1800"/>
              </a:lnSpc>
              <a:spcAft>
                <a:spcPts val="900"/>
              </a:spcAft>
            </a:pP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Winnipeg Mennonite Elementary 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&amp;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Middle Schools (K-8)</a:t>
            </a:r>
            <a:endParaRPr lang="en-US" sz="1400" i="1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26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25020" y="6388987"/>
            <a:ext cx="5724394" cy="1384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900" b="1" spc="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ECONOMIC DEVELOPMENT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   </a:t>
            </a:r>
            <a:r>
              <a:rPr lang="en-US" sz="900" spc="50" dirty="0" smtClean="0">
                <a:solidFill>
                  <a:schemeClr val="tx1">
                    <a:alpha val="20000"/>
                  </a:schemeClr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   </a:t>
            </a:r>
            <a:r>
              <a:rPr lang="en-US" sz="900" b="1" spc="50" dirty="0" smtClean="0">
                <a:solidFill>
                  <a:srgbClr val="12AB4D"/>
                </a:solidFill>
                <a:latin typeface="Arial" charset="0"/>
                <a:ea typeface="Arial" charset="0"/>
                <a:cs typeface="Arial" charset="0"/>
              </a:rPr>
              <a:t>YES!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</a:t>
            </a:r>
            <a:endParaRPr lang="en-US" sz="900" spc="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7914" y="1302836"/>
            <a:ext cx="5146295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1900" b="1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Over 60,000 students </a:t>
            </a:r>
            <a:r>
              <a:rPr lang="en-US" sz="19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annually enrolled across all institutions, with over 10,000 annual graduates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4991" y="605591"/>
            <a:ext cx="515921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Universities and colleges</a:t>
            </a:r>
            <a:endParaRPr lang="en-US" sz="4000" b="1" spc="-30" dirty="0">
              <a:solidFill>
                <a:srgbClr val="12578C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11167" y="2177478"/>
            <a:ext cx="4523442" cy="35779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800"/>
              </a:lnSpc>
              <a:spcAft>
                <a:spcPts val="2700"/>
              </a:spcAft>
            </a:pPr>
            <a:r>
              <a:rPr lang="en-US" sz="1900" b="1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University of </a:t>
            </a:r>
            <a:r>
              <a:rPr lang="en-US" sz="19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Manitoba</a:t>
            </a:r>
            <a:br>
              <a:rPr lang="en-US" sz="19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20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+ faculties, offering over 90 degrees to 29,620 students and the largest university in Manitoba</a:t>
            </a:r>
          </a:p>
          <a:p>
            <a:pPr>
              <a:lnSpc>
                <a:spcPts val="1800"/>
              </a:lnSpc>
              <a:spcAft>
                <a:spcPts val="2700"/>
              </a:spcAft>
            </a:pPr>
            <a:r>
              <a:rPr lang="en-US" sz="1900" b="1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The University of </a:t>
            </a:r>
            <a:r>
              <a:rPr lang="en-US" sz="19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Winnipeg</a:t>
            </a:r>
            <a:br>
              <a:rPr lang="en-US" sz="19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6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faculties, with 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9,300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+ students on a downtown campus </a:t>
            </a:r>
          </a:p>
          <a:p>
            <a:pPr>
              <a:lnSpc>
                <a:spcPts val="1800"/>
              </a:lnSpc>
              <a:spcAft>
                <a:spcPts val="2700"/>
              </a:spcAft>
            </a:pPr>
            <a:r>
              <a:rPr lang="en-US" sz="1900" b="1" spc="-30" dirty="0" err="1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Université</a:t>
            </a:r>
            <a:r>
              <a:rPr lang="en-US" sz="1900" b="1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 de Saint-Boniface </a:t>
            </a:r>
            <a:r>
              <a:rPr lang="en-US" sz="19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9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8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faculties, and 1,100+ students in Manitoba’s 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only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French-language university </a:t>
            </a:r>
          </a:p>
          <a:p>
            <a:pPr>
              <a:lnSpc>
                <a:spcPts val="1800"/>
              </a:lnSpc>
              <a:spcAft>
                <a:spcPts val="2700"/>
              </a:spcAft>
            </a:pPr>
            <a:r>
              <a:rPr lang="en-US" sz="19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Canadian Mennonite University</a:t>
            </a:r>
            <a:br>
              <a:rPr lang="en-US" sz="19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5 undergraduate degree 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programs, 3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graduate degree 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programs, 900 students</a:t>
            </a:r>
            <a:endParaRPr lang="en-US" sz="1400" i="1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43341" y="1342591"/>
            <a:ext cx="4523442" cy="15004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800"/>
              </a:lnSpc>
              <a:spcAft>
                <a:spcPts val="2700"/>
              </a:spcAft>
            </a:pPr>
            <a:r>
              <a:rPr lang="en-US" sz="1900" b="1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Red River College</a:t>
            </a:r>
            <a:r>
              <a:rPr lang="en-US" sz="19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9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one of Canada’s top 10 research institutions (2018), 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with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over 200 programs and 22,000+ 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students</a:t>
            </a:r>
          </a:p>
          <a:p>
            <a:pPr>
              <a:lnSpc>
                <a:spcPts val="1800"/>
              </a:lnSpc>
              <a:spcAft>
                <a:spcPts val="2700"/>
              </a:spcAft>
            </a:pPr>
            <a:r>
              <a:rPr lang="en-US" sz="1900" b="1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40 additional </a:t>
            </a:r>
            <a:r>
              <a:rPr lang="en-US" sz="19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R&amp;D institutions </a:t>
            </a:r>
            <a:r>
              <a:rPr lang="en-US" sz="19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9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9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across </a:t>
            </a:r>
            <a:r>
              <a:rPr lang="en-US" sz="19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various sectors</a:t>
            </a:r>
          </a:p>
        </p:txBody>
      </p:sp>
    </p:spTree>
    <p:extLst>
      <p:ext uri="{BB962C8B-B14F-4D97-AF65-F5344CB8AC3E}">
        <p14:creationId xmlns:p14="http://schemas.microsoft.com/office/powerpoint/2010/main" val="33600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99760" y="6288779"/>
            <a:ext cx="5724394" cy="1384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900" b="1" spc="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ECONOMIC DEVELOPMENT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   </a:t>
            </a:r>
            <a:r>
              <a:rPr lang="en-US" sz="900" spc="50" dirty="0" smtClean="0">
                <a:solidFill>
                  <a:schemeClr val="tx1">
                    <a:alpha val="20000"/>
                  </a:schemeClr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   </a:t>
            </a:r>
            <a:r>
              <a:rPr lang="en-US" sz="900" b="1" spc="50" dirty="0" smtClean="0">
                <a:solidFill>
                  <a:srgbClr val="12AB4D"/>
                </a:solidFill>
                <a:latin typeface="Arial" charset="0"/>
                <a:ea typeface="Arial" charset="0"/>
                <a:cs typeface="Arial" charset="0"/>
              </a:rPr>
              <a:t>YES!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</a:t>
            </a:r>
            <a:endParaRPr lang="en-US" sz="900" spc="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9735" y="1939238"/>
            <a:ext cx="4026743" cy="166199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Arial" charset="0"/>
              </a:rPr>
              <a:t>“The Jets are out, </a:t>
            </a:r>
            <a:r>
              <a:rPr lang="en-US" sz="3600" b="1" i="1" dirty="0" smtClean="0">
                <a:solidFill>
                  <a:schemeClr val="bg1"/>
                </a:solidFill>
                <a:latin typeface="Arial" charset="0"/>
              </a:rPr>
              <a:t/>
            </a:r>
            <a:br>
              <a:rPr lang="en-US" sz="3600" b="1" i="1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sz="3600" b="1" i="1" dirty="0" smtClean="0">
                <a:solidFill>
                  <a:schemeClr val="bg1"/>
                </a:solidFill>
                <a:latin typeface="Arial" charset="0"/>
              </a:rPr>
              <a:t>  but </a:t>
            </a:r>
            <a:r>
              <a:rPr lang="en-US" sz="3600" b="1" i="1" dirty="0">
                <a:solidFill>
                  <a:schemeClr val="bg1"/>
                </a:solidFill>
                <a:latin typeface="Arial" charset="0"/>
              </a:rPr>
              <a:t>Winnipeg is </a:t>
            </a:r>
            <a:r>
              <a:rPr lang="en-US" sz="3600" b="1" i="1" dirty="0" smtClean="0">
                <a:solidFill>
                  <a:schemeClr val="bg1"/>
                </a:solidFill>
                <a:latin typeface="Arial" charset="0"/>
              </a:rPr>
              <a:t/>
            </a:r>
            <a:br>
              <a:rPr lang="en-US" sz="3600" b="1" i="1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sz="3600" b="1" i="1" dirty="0" smtClean="0">
                <a:solidFill>
                  <a:schemeClr val="bg1"/>
                </a:solidFill>
                <a:latin typeface="Arial" charset="0"/>
              </a:rPr>
              <a:t>  definitely </a:t>
            </a:r>
            <a:r>
              <a:rPr lang="en-US" sz="3600" b="1" i="1" dirty="0">
                <a:solidFill>
                  <a:schemeClr val="bg1"/>
                </a:solidFill>
                <a:latin typeface="Arial" charset="0"/>
              </a:rPr>
              <a:t>‘in’”</a:t>
            </a:r>
            <a:endParaRPr lang="en-US" sz="3600" dirty="0"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6783" y="3932030"/>
            <a:ext cx="5505284" cy="308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sz="600" b="1" i="1" spc="300" dirty="0" smtClean="0">
                <a:solidFill>
                  <a:schemeClr val="bg1"/>
                </a:solidFill>
                <a:latin typeface="Arial" charset="0"/>
              </a:rPr>
              <a:t>•••••••••••••••••••••••••••••••••••••••••••••••••••••••••••••••••••••••••••••••••••</a:t>
            </a:r>
            <a:endParaRPr lang="en-US" sz="600" spc="300" dirty="0"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48" y="4250635"/>
            <a:ext cx="1532835" cy="114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54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25020" y="6388987"/>
            <a:ext cx="5724394" cy="1384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900" b="1" spc="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ECONOMIC DEVELOPMENT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   </a:t>
            </a:r>
            <a:r>
              <a:rPr lang="en-US" sz="900" spc="50" dirty="0" smtClean="0">
                <a:solidFill>
                  <a:schemeClr val="tx1">
                    <a:alpha val="20000"/>
                  </a:schemeClr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   </a:t>
            </a:r>
            <a:r>
              <a:rPr lang="en-US" sz="900" b="1" spc="50" dirty="0" smtClean="0">
                <a:solidFill>
                  <a:srgbClr val="12AB4D"/>
                </a:solidFill>
                <a:latin typeface="Arial" charset="0"/>
                <a:ea typeface="Arial" charset="0"/>
                <a:cs typeface="Arial" charset="0"/>
              </a:rPr>
              <a:t>YES!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</a:t>
            </a:r>
            <a:endParaRPr lang="en-US" sz="900" spc="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4992" y="605591"/>
            <a:ext cx="523389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Experiences and attractions</a:t>
            </a:r>
            <a:endParaRPr lang="en-US" sz="4000" b="1" spc="-30" dirty="0">
              <a:solidFill>
                <a:srgbClr val="12578C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19224" y="3619637"/>
            <a:ext cx="2540811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900" b="1" spc="-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Canadian Museum</a:t>
            </a:r>
            <a:br>
              <a:rPr lang="en-US" sz="1900" b="1" spc="-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900" b="1" spc="-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for </a:t>
            </a:r>
            <a:r>
              <a:rPr lang="en-US" sz="1900" b="1" spc="-5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Human Rights</a:t>
            </a:r>
            <a:endParaRPr lang="en-US" sz="1900" b="1" spc="-5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19530" y="4273939"/>
            <a:ext cx="2580261" cy="1137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Canada’s only national 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museum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constructed outside 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Ottawa area, and the 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only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museum dedicated exclusively to human rights.</a:t>
            </a:r>
          </a:p>
        </p:txBody>
      </p:sp>
      <p:sp>
        <p:nvSpPr>
          <p:cNvPr id="5" name="Rectangle 4"/>
          <p:cNvSpPr/>
          <p:nvPr/>
        </p:nvSpPr>
        <p:spPr>
          <a:xfrm>
            <a:off x="-1" y="1323577"/>
            <a:ext cx="3652452" cy="2039199"/>
          </a:xfrm>
          <a:prstGeom prst="rect">
            <a:avLst/>
          </a:prstGeom>
          <a:blipFill dpi="0" rotWithShape="1">
            <a:blip r:embed="rId3"/>
            <a:srcRect/>
            <a:stretch>
              <a:fillRect t="-11901" r="-2681" b="-1068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658630" y="1323577"/>
            <a:ext cx="2816824" cy="2039199"/>
          </a:xfrm>
          <a:prstGeom prst="rect">
            <a:avLst/>
          </a:prstGeom>
          <a:blipFill dpi="0" rotWithShape="1">
            <a:blip r:embed="rId4"/>
            <a:srcRect/>
            <a:stretch>
              <a:fillRect l="-837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480313" y="1323577"/>
            <a:ext cx="2862470" cy="2039199"/>
          </a:xfrm>
          <a:prstGeom prst="rect">
            <a:avLst/>
          </a:prstGeom>
          <a:blipFill dpi="0" rotWithShape="1">
            <a:blip r:embed="rId5"/>
            <a:srcRect/>
            <a:stretch>
              <a:fillRect l="-864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9342783" y="1323577"/>
            <a:ext cx="2843038" cy="2039199"/>
          </a:xfrm>
          <a:prstGeom prst="rect">
            <a:avLst/>
          </a:prstGeom>
          <a:blipFill dpi="0" rotWithShape="1">
            <a:blip r:embed="rId6"/>
            <a:srcRect/>
            <a:stretch>
              <a:fillRect l="-22340" t="-9019" r="-11396" b="-1844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634702" y="3619637"/>
            <a:ext cx="2540811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900" b="1" spc="-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Journey to </a:t>
            </a:r>
            <a:br>
              <a:rPr lang="en-US" sz="1900" b="1" spc="-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900" b="1" spc="-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Churchill</a:t>
            </a:r>
            <a:endParaRPr lang="en-US" sz="1900" b="1" spc="-5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635008" y="4273939"/>
            <a:ext cx="2580261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Assiniboine Park Zoo’s star attraction features 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polar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bears swimming just overhead.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510423" y="3619637"/>
            <a:ext cx="2540811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900" b="1" spc="-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br>
              <a:rPr lang="en-US" sz="1900" b="1" spc="-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900" b="1" spc="-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Forks</a:t>
            </a:r>
            <a:endParaRPr lang="en-US" sz="1900" b="1" spc="-5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510729" y="4273939"/>
            <a:ext cx="2580261" cy="906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a four-season destination with countless indoor and outdoor activities, featuring one of the country’s top food markets.</a:t>
            </a:r>
          </a:p>
        </p:txBody>
      </p:sp>
      <p:sp>
        <p:nvSpPr>
          <p:cNvPr id="38" name="Rectangle 37"/>
          <p:cNvSpPr/>
          <p:nvPr/>
        </p:nvSpPr>
        <p:spPr>
          <a:xfrm>
            <a:off x="9359641" y="3619637"/>
            <a:ext cx="2540811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900" b="1" spc="-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Winnipeg </a:t>
            </a:r>
            <a:br>
              <a:rPr lang="en-US" sz="1900" b="1" spc="-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900" b="1" spc="-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Art Gallery</a:t>
            </a:r>
            <a:endParaRPr lang="en-US" sz="1900" b="1" spc="-5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359947" y="4273939"/>
            <a:ext cx="258026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world’s </a:t>
            </a:r>
            <a:r>
              <a:rPr lang="en-US" sz="1400" spc="-3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largest </a:t>
            </a:r>
            <a:r>
              <a:rPr lang="en-US" sz="1400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public collection 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of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contemporary Inuit art, 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other internationally-acclaimed collections.</a:t>
            </a:r>
          </a:p>
        </p:txBody>
      </p:sp>
    </p:spTree>
    <p:extLst>
      <p:ext uri="{BB962C8B-B14F-4D97-AF65-F5344CB8AC3E}">
        <p14:creationId xmlns:p14="http://schemas.microsoft.com/office/powerpoint/2010/main" val="149279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25020" y="6388987"/>
            <a:ext cx="5724394" cy="1384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900" b="1" spc="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ECONOMIC DEVELOPMENT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   </a:t>
            </a:r>
            <a:r>
              <a:rPr lang="en-US" sz="900" spc="50" dirty="0" smtClean="0">
                <a:solidFill>
                  <a:schemeClr val="tx1">
                    <a:alpha val="20000"/>
                  </a:schemeClr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   </a:t>
            </a:r>
            <a:r>
              <a:rPr lang="en-US" sz="900" b="1" spc="50" dirty="0" smtClean="0">
                <a:solidFill>
                  <a:srgbClr val="12AB4D"/>
                </a:solidFill>
                <a:latin typeface="Arial" charset="0"/>
                <a:ea typeface="Arial" charset="0"/>
                <a:cs typeface="Arial" charset="0"/>
              </a:rPr>
              <a:t>YES!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</a:t>
            </a:r>
            <a:endParaRPr lang="en-US" sz="900" spc="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4992" y="605591"/>
            <a:ext cx="523389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Experiences and attractions</a:t>
            </a:r>
            <a:endParaRPr lang="en-US" sz="4000" b="1" spc="-30" dirty="0">
              <a:solidFill>
                <a:srgbClr val="12578C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19224" y="3619637"/>
            <a:ext cx="2540811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900" b="1" spc="-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The Exchange </a:t>
            </a:r>
            <a:br>
              <a:rPr lang="en-US" sz="1900" b="1" spc="-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900" b="1" spc="-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District</a:t>
            </a:r>
            <a:endParaRPr lang="en-US" sz="1900" b="1" spc="-5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19530" y="4273939"/>
            <a:ext cx="2580261" cy="906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North America’s most 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extensive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turn-of-the-20th-century buildings, filled with boutique shops and restaurants.</a:t>
            </a:r>
          </a:p>
        </p:txBody>
      </p:sp>
      <p:sp>
        <p:nvSpPr>
          <p:cNvPr id="5" name="Rectangle 4"/>
          <p:cNvSpPr/>
          <p:nvPr/>
        </p:nvSpPr>
        <p:spPr>
          <a:xfrm>
            <a:off x="-1" y="1323577"/>
            <a:ext cx="3652452" cy="2039199"/>
          </a:xfrm>
          <a:prstGeom prst="rect">
            <a:avLst/>
          </a:prstGeom>
          <a:blipFill dpi="0" rotWithShape="1">
            <a:blip r:embed="rId3"/>
            <a:srcRect/>
            <a:stretch>
              <a:fillRect t="-11901" r="-2681" b="-1068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648798" y="1323577"/>
            <a:ext cx="2816824" cy="2039199"/>
          </a:xfrm>
          <a:prstGeom prst="rect">
            <a:avLst/>
          </a:prstGeom>
          <a:blipFill dpi="0" rotWithShape="1">
            <a:blip r:embed="rId4"/>
            <a:srcRect/>
            <a:stretch>
              <a:fillRect l="-837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470481" y="1323577"/>
            <a:ext cx="2862470" cy="2039199"/>
          </a:xfrm>
          <a:prstGeom prst="rect">
            <a:avLst/>
          </a:prstGeom>
          <a:blipFill dpi="0" rotWithShape="1">
            <a:blip r:embed="rId5"/>
            <a:srcRect/>
            <a:stretch>
              <a:fillRect l="-4017" r="-9748" b="-471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9332950" y="1323577"/>
            <a:ext cx="2859049" cy="2039199"/>
          </a:xfrm>
          <a:prstGeom prst="rect">
            <a:avLst/>
          </a:prstGeom>
          <a:blipFill dpi="0" rotWithShape="1">
            <a:blip r:embed="rId6"/>
            <a:srcRect/>
            <a:stretch>
              <a:fillRect l="-22340" t="-9019" r="-11396" b="-1844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634702" y="3619637"/>
            <a:ext cx="2540811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900" b="1" spc="-50" dirty="0" err="1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Thermëa</a:t>
            </a:r>
            <a:r>
              <a:rPr lang="en-US" sz="1900" b="1" spc="-5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 by </a:t>
            </a:r>
            <a:r>
              <a:rPr lang="en-US" sz="1900" b="1" spc="-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900" b="1" spc="-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900" b="1" spc="-50" dirty="0" err="1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Nordik</a:t>
            </a:r>
            <a:r>
              <a:rPr lang="en-US" sz="1900" b="1" spc="-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900" b="1" spc="-5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Spa-Nature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635008" y="4273939"/>
            <a:ext cx="2580261" cy="6756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Scandinavian-style spa with 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a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huge variety of saunas, steam rooms, and treatments.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510423" y="3619637"/>
            <a:ext cx="2540811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900" b="1" spc="-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Manitoba</a:t>
            </a:r>
            <a:br>
              <a:rPr lang="en-US" sz="1900" b="1" spc="-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900" b="1" spc="-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Museum</a:t>
            </a:r>
            <a:endParaRPr lang="en-US" sz="1900" b="1" spc="-5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510729" y="4273939"/>
            <a:ext cx="2580261" cy="1154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a premier collection of 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artifacts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, fossils, planetarium, 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a full-scale replica 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of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the 17th century merchant 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ship </a:t>
            </a:r>
            <a:r>
              <a:rPr lang="en-US" sz="1400" spc="-30" dirty="0" err="1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Nonsuch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38" name="Rectangle 37"/>
          <p:cNvSpPr/>
          <p:nvPr/>
        </p:nvSpPr>
        <p:spPr>
          <a:xfrm>
            <a:off x="9359641" y="3619637"/>
            <a:ext cx="2540811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900" b="1" spc="-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FortWhyte</a:t>
            </a:r>
            <a:br>
              <a:rPr lang="en-US" sz="1900" b="1" spc="-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900" b="1" spc="-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Alive</a:t>
            </a:r>
            <a:endParaRPr lang="en-US" sz="1900" b="1" spc="-5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359947" y="4273939"/>
            <a:ext cx="258026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a 640-acre outdoor oasis 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including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a bison herd, 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a flightpath destination 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for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migratory birds.</a:t>
            </a:r>
          </a:p>
        </p:txBody>
      </p:sp>
    </p:spTree>
    <p:extLst>
      <p:ext uri="{BB962C8B-B14F-4D97-AF65-F5344CB8AC3E}">
        <p14:creationId xmlns:p14="http://schemas.microsoft.com/office/powerpoint/2010/main" val="91052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25020" y="6388987"/>
            <a:ext cx="5724394" cy="1384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900" b="1" spc="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ECONOMIC DEVELOPMENT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   </a:t>
            </a:r>
            <a:r>
              <a:rPr lang="en-US" sz="900" spc="50" dirty="0" smtClean="0">
                <a:solidFill>
                  <a:schemeClr val="tx1">
                    <a:alpha val="20000"/>
                  </a:schemeClr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   </a:t>
            </a:r>
            <a:r>
              <a:rPr lang="en-US" sz="900" b="1" spc="50" dirty="0" smtClean="0">
                <a:solidFill>
                  <a:srgbClr val="12AB4D"/>
                </a:solidFill>
                <a:latin typeface="Arial" charset="0"/>
                <a:ea typeface="Arial" charset="0"/>
                <a:cs typeface="Arial" charset="0"/>
              </a:rPr>
              <a:t>YES!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</a:t>
            </a:r>
            <a:endParaRPr lang="en-US" sz="900" spc="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4748" y="605591"/>
            <a:ext cx="523389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Arts and culture</a:t>
            </a:r>
            <a:endParaRPr lang="en-US" sz="4000" b="1" spc="-30" dirty="0">
              <a:solidFill>
                <a:srgbClr val="12578C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19225" y="4096715"/>
            <a:ext cx="2010723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900" b="1" spc="-5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Royal Winnipeg Ballet</a:t>
            </a:r>
            <a:endParaRPr lang="en-US" sz="1900" b="1" spc="-5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19531" y="4751017"/>
            <a:ext cx="1771878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spc="-3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Canada’s premiere ballet company.</a:t>
            </a:r>
            <a:endParaRPr lang="en-US" sz="1400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323577"/>
            <a:ext cx="3008244" cy="2559310"/>
          </a:xfrm>
          <a:prstGeom prst="rect">
            <a:avLst/>
          </a:prstGeom>
          <a:blipFill dpi="0" rotWithShape="1">
            <a:blip r:embed="rId3"/>
            <a:srcRect/>
            <a:stretch>
              <a:fillRect l="-29588" t="-16020" r="-29740" b="-880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008243" y="1323577"/>
            <a:ext cx="2292627" cy="2559310"/>
          </a:xfrm>
          <a:prstGeom prst="rect">
            <a:avLst/>
          </a:prstGeom>
          <a:blipFill dpi="0" rotWithShape="1">
            <a:blip r:embed="rId4"/>
            <a:srcRect/>
            <a:stretch>
              <a:fillRect l="-37561" t="-9774" r="-50866" b="-298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300870" y="1323577"/>
            <a:ext cx="2305878" cy="2559310"/>
          </a:xfrm>
          <a:prstGeom prst="rect">
            <a:avLst/>
          </a:prstGeom>
          <a:blipFill dpi="0" rotWithShape="1">
            <a:blip r:embed="rId5"/>
            <a:srcRect/>
            <a:stretch>
              <a:fillRect l="-36021" r="-35007" b="-103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606748" y="1323577"/>
            <a:ext cx="2292627" cy="2559310"/>
          </a:xfrm>
          <a:prstGeom prst="rect">
            <a:avLst/>
          </a:prstGeom>
          <a:blipFill dpi="0" rotWithShape="1">
            <a:blip r:embed="rId6"/>
            <a:srcRect/>
            <a:stretch>
              <a:fillRect l="-20767" t="-973" r="-55955" b="-724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998597" y="4096715"/>
            <a:ext cx="2188475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900" b="1" spc="-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Royal Manitoba Theatre Centre</a:t>
            </a:r>
            <a:endParaRPr lang="en-US" sz="1900" b="1" spc="-5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998904" y="4751017"/>
            <a:ext cx="2050174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spc="-3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top-quality theatre, while also organizing North America’s second-largest Fringe Festival.</a:t>
            </a:r>
            <a:endParaRPr lang="en-US" sz="1400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304475" y="4096715"/>
            <a:ext cx="2129995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900" b="1" spc="-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Manitoba </a:t>
            </a:r>
            <a:br>
              <a:rPr lang="en-US" sz="1900" b="1" spc="-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900" b="1" spc="-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Opera</a:t>
            </a:r>
            <a:endParaRPr lang="en-US" sz="1900" b="1" spc="-5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304782" y="4751017"/>
            <a:ext cx="1904401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showcasing some 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of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opera’s brightest worldwide talents.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610355" y="4096715"/>
            <a:ext cx="1838446" cy="8771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900" b="1" spc="-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Winnipeg Symphony Orchestra</a:t>
            </a:r>
            <a:endParaRPr lang="en-US" sz="1900" b="1" spc="-5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610660" y="5029312"/>
            <a:ext cx="179838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spc="-3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with a world-renowned annual New Music Festival.</a:t>
            </a:r>
            <a:endParaRPr lang="en-US" sz="1400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899373" y="1323577"/>
            <a:ext cx="2292627" cy="2559310"/>
          </a:xfrm>
          <a:prstGeom prst="rect">
            <a:avLst/>
          </a:prstGeom>
          <a:blipFill dpi="0" rotWithShape="1">
            <a:blip r:embed="rId7"/>
            <a:srcRect/>
            <a:stretch>
              <a:fillRect l="-53715" t="-973" r="-12127" b="-5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876477" y="4096715"/>
            <a:ext cx="2222758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900" b="1" spc="-5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Manitoba Chamber Orchestra</a:t>
            </a:r>
            <a:endParaRPr lang="en-US" sz="1900" b="1" spc="-5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876783" y="4751017"/>
            <a:ext cx="1824888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collaborates regularly with the world’s leading soloists.</a:t>
            </a:r>
          </a:p>
        </p:txBody>
      </p:sp>
    </p:spTree>
    <p:extLst>
      <p:ext uri="{BB962C8B-B14F-4D97-AF65-F5344CB8AC3E}">
        <p14:creationId xmlns:p14="http://schemas.microsoft.com/office/powerpoint/2010/main" val="55025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25020" y="6388987"/>
            <a:ext cx="5724394" cy="1384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900" b="1" spc="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ECONOMIC DEVELOPMENT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   </a:t>
            </a:r>
            <a:r>
              <a:rPr lang="en-US" sz="900" spc="50" dirty="0" smtClean="0">
                <a:solidFill>
                  <a:schemeClr val="tx1">
                    <a:alpha val="20000"/>
                  </a:schemeClr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   </a:t>
            </a:r>
            <a:r>
              <a:rPr lang="en-US" sz="900" b="1" spc="50" dirty="0" smtClean="0">
                <a:solidFill>
                  <a:srgbClr val="12AB4D"/>
                </a:solidFill>
                <a:latin typeface="Arial" charset="0"/>
                <a:ea typeface="Arial" charset="0"/>
                <a:cs typeface="Arial" charset="0"/>
              </a:rPr>
              <a:t>YES!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</a:t>
            </a:r>
            <a:endParaRPr lang="en-US" sz="900" spc="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4748" y="605591"/>
            <a:ext cx="523389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Arts and culture</a:t>
            </a:r>
            <a:endParaRPr lang="en-US" sz="4000" b="1" spc="-30" dirty="0">
              <a:solidFill>
                <a:srgbClr val="12578C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19225" y="4096715"/>
            <a:ext cx="2209506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900" b="1" spc="-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Prairie Theatre Exchange</a:t>
            </a:r>
            <a:endParaRPr lang="en-US" sz="1900" b="1" spc="-5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19531" y="4751017"/>
            <a:ext cx="1997166" cy="6756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focused on telling Canadian stories 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through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theatre.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323577"/>
            <a:ext cx="3008244" cy="2559310"/>
          </a:xfrm>
          <a:prstGeom prst="rect">
            <a:avLst/>
          </a:prstGeom>
          <a:blipFill dpi="0" rotWithShape="1">
            <a:blip r:embed="rId3"/>
            <a:srcRect/>
            <a:stretch>
              <a:fillRect l="-16814" t="-9256" r="-23964" b="-103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008243" y="1323577"/>
            <a:ext cx="2292627" cy="2559310"/>
          </a:xfrm>
          <a:prstGeom prst="rect">
            <a:avLst/>
          </a:prstGeom>
          <a:blipFill dpi="0" rotWithShape="1">
            <a:blip r:embed="rId4"/>
            <a:srcRect/>
            <a:stretch>
              <a:fillRect l="-27586" r="-58558" b="-1139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300870" y="1323577"/>
            <a:ext cx="2305878" cy="2559310"/>
          </a:xfrm>
          <a:prstGeom prst="rect">
            <a:avLst/>
          </a:prstGeom>
          <a:blipFill dpi="0" rotWithShape="1">
            <a:blip r:embed="rId5"/>
            <a:srcRect/>
            <a:stretch>
              <a:fillRect l="-66481" r="-4547" b="-103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606748" y="1323577"/>
            <a:ext cx="2292627" cy="2559310"/>
          </a:xfrm>
          <a:prstGeom prst="rect">
            <a:avLst/>
          </a:prstGeom>
          <a:blipFill dpi="0" rotWithShape="1">
            <a:blip r:embed="rId6"/>
            <a:srcRect/>
            <a:stretch>
              <a:fillRect l="-30015" t="-973" r="-35828" b="-5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998597" y="4096715"/>
            <a:ext cx="2188475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900" b="1" spc="-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Manitoba Theatre for Young People</a:t>
            </a:r>
            <a:endParaRPr lang="en-US" sz="1900" b="1" spc="-5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998904" y="4751017"/>
            <a:ext cx="2222454" cy="6756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youth-focused productions, with a strong theatre 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school </a:t>
            </a:r>
            <a:r>
              <a:rPr lang="en-US" sz="1400" spc="-30" dirty="0" err="1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programme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304475" y="4096715"/>
            <a:ext cx="2129995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900" b="1" spc="-5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Rainbow </a:t>
            </a:r>
            <a:br>
              <a:rPr lang="en-US" sz="1900" b="1" spc="-5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900" b="1" spc="-5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Stage</a:t>
            </a:r>
            <a:endParaRPr lang="en-US" sz="1900" b="1" spc="-5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304782" y="4751017"/>
            <a:ext cx="2089932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spc="-3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Canada’s longest-running outdoor theatre.</a:t>
            </a:r>
            <a:endParaRPr lang="en-US" sz="1400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610355" y="4096715"/>
            <a:ext cx="1838446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900" b="1" spc="-50" dirty="0" err="1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Théâtre</a:t>
            </a:r>
            <a:r>
              <a:rPr lang="en-US" sz="1900" b="1" spc="-5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900" b="1" spc="-50" dirty="0" err="1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Cercle</a:t>
            </a:r>
            <a:r>
              <a:rPr lang="en-US" sz="1900" b="1" spc="-5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900" b="1" spc="-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900" b="1" spc="-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900" b="1" spc="-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Molière</a:t>
            </a:r>
            <a:endParaRPr lang="en-US" sz="1900" b="1" spc="-5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610660" y="4751017"/>
            <a:ext cx="179838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spc="-3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Canada’s oldest </a:t>
            </a:r>
            <a:r>
              <a:rPr lang="en-US" sz="1400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continuously </a:t>
            </a:r>
            <a:r>
              <a:rPr lang="en-US" sz="1400" spc="-3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running </a:t>
            </a:r>
            <a:r>
              <a:rPr lang="en-US" sz="1400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French </a:t>
            </a:r>
            <a:r>
              <a:rPr lang="en-US" sz="1400" spc="-3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theatre.</a:t>
            </a:r>
            <a:endParaRPr lang="en-US" sz="1400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899373" y="1323577"/>
            <a:ext cx="2292627" cy="2559310"/>
          </a:xfrm>
          <a:prstGeom prst="rect">
            <a:avLst/>
          </a:prstGeom>
          <a:blipFill dpi="0" rotWithShape="1">
            <a:blip r:embed="rId7"/>
            <a:srcRect/>
            <a:stretch>
              <a:fillRect l="-27704" t="-973" r="-38139" b="-5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876477" y="4096715"/>
            <a:ext cx="1679420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900" b="1" spc="-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Bell </a:t>
            </a:r>
            <a:r>
              <a:rPr lang="en-US" sz="1900" b="1" spc="-5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MTS </a:t>
            </a:r>
            <a:br>
              <a:rPr lang="en-US" sz="1900" b="1" spc="-5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900" b="1" spc="-5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Place</a:t>
            </a:r>
            <a:endParaRPr lang="en-US" sz="1900" b="1" spc="-5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876783" y="4751017"/>
            <a:ext cx="1824888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spc="-3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top concert venue for the world’s biggest touring acts.</a:t>
            </a:r>
            <a:endParaRPr lang="en-US" sz="1400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5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99760" y="6288779"/>
            <a:ext cx="5724394" cy="1384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900" b="1" spc="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ECONOMIC DEVELOPMENT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   </a:t>
            </a:r>
            <a:r>
              <a:rPr lang="en-US" sz="900" spc="50" dirty="0" smtClean="0">
                <a:solidFill>
                  <a:schemeClr val="tx1">
                    <a:alpha val="20000"/>
                  </a:schemeClr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   </a:t>
            </a:r>
            <a:r>
              <a:rPr lang="en-US" sz="900" b="1" spc="50" dirty="0" smtClean="0">
                <a:solidFill>
                  <a:srgbClr val="12AB4D"/>
                </a:solidFill>
                <a:latin typeface="Arial" charset="0"/>
                <a:ea typeface="Arial" charset="0"/>
                <a:cs typeface="Arial" charset="0"/>
              </a:rPr>
              <a:t>YES!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</a:t>
            </a:r>
            <a:endParaRPr lang="en-US" sz="900" spc="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9735" y="1603425"/>
            <a:ext cx="4510337" cy="166199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Arial" charset="0"/>
              </a:rPr>
              <a:t>“Winnipeg looks </a:t>
            </a:r>
            <a:r>
              <a:rPr lang="en-US" sz="3600" b="1" i="1">
                <a:solidFill>
                  <a:schemeClr val="bg1"/>
                </a:solidFill>
                <a:latin typeface="Arial" charset="0"/>
              </a:rPr>
              <a:t>for </a:t>
            </a:r>
            <a:r>
              <a:rPr lang="en-US" sz="3600" b="1" i="1" smtClean="0">
                <a:solidFill>
                  <a:schemeClr val="bg1"/>
                </a:solidFill>
                <a:latin typeface="Arial" charset="0"/>
              </a:rPr>
              <a:t/>
            </a:r>
            <a:br>
              <a:rPr lang="en-US" sz="3600" b="1" i="1" smtClean="0">
                <a:solidFill>
                  <a:schemeClr val="bg1"/>
                </a:solidFill>
                <a:latin typeface="Arial" charset="0"/>
              </a:rPr>
            </a:br>
            <a:r>
              <a:rPr lang="en-US" sz="3600" b="1" i="1" smtClean="0">
                <a:solidFill>
                  <a:schemeClr val="bg1"/>
                </a:solidFill>
                <a:latin typeface="Arial" charset="0"/>
              </a:rPr>
              <a:t>  respect</a:t>
            </a:r>
            <a:r>
              <a:rPr lang="en-US" sz="3600" b="1" i="1" dirty="0">
                <a:solidFill>
                  <a:schemeClr val="bg1"/>
                </a:solidFill>
                <a:latin typeface="Arial" charset="0"/>
              </a:rPr>
              <a:t>, on the </a:t>
            </a:r>
            <a:r>
              <a:rPr lang="en-US" sz="3600" b="1" i="1">
                <a:solidFill>
                  <a:schemeClr val="bg1"/>
                </a:solidFill>
                <a:latin typeface="Arial" charset="0"/>
              </a:rPr>
              <a:t>ice </a:t>
            </a:r>
            <a:r>
              <a:rPr lang="en-US" sz="3600" b="1" i="1" smtClean="0">
                <a:solidFill>
                  <a:schemeClr val="bg1"/>
                </a:solidFill>
                <a:latin typeface="Arial" charset="0"/>
              </a:rPr>
              <a:t/>
            </a:r>
            <a:br>
              <a:rPr lang="en-US" sz="3600" b="1" i="1" smtClean="0">
                <a:solidFill>
                  <a:schemeClr val="bg1"/>
                </a:solidFill>
                <a:latin typeface="Arial" charset="0"/>
              </a:rPr>
            </a:br>
            <a:r>
              <a:rPr lang="en-US" sz="3600" b="1" i="1" smtClean="0">
                <a:solidFill>
                  <a:schemeClr val="bg1"/>
                </a:solidFill>
                <a:latin typeface="Arial" charset="0"/>
              </a:rPr>
              <a:t>  and </a:t>
            </a:r>
            <a:r>
              <a:rPr lang="en-US" sz="3600" b="1" i="1" dirty="0">
                <a:solidFill>
                  <a:schemeClr val="bg1"/>
                </a:solidFill>
                <a:latin typeface="Arial" charset="0"/>
              </a:rPr>
              <a:t>off it”</a:t>
            </a:r>
            <a:endParaRPr lang="en-US" sz="3600" dirty="0"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89140" y="3487187"/>
            <a:ext cx="5505284" cy="308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sz="600" b="1" i="1" spc="300" dirty="0" smtClean="0">
                <a:solidFill>
                  <a:schemeClr val="bg1"/>
                </a:solidFill>
                <a:latin typeface="Arial" charset="0"/>
              </a:rPr>
              <a:t>•••••••••••••••••••••••••••••••••••••••••••••••••••••••••••••••••••••••••••••••••••</a:t>
            </a:r>
            <a:endParaRPr lang="en-US" sz="600" spc="300" dirty="0"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9" y="3549817"/>
            <a:ext cx="3062709" cy="132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9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25020" y="6388987"/>
            <a:ext cx="5724394" cy="1384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900" b="1" spc="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ECONOMIC DEVELOPMENT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   </a:t>
            </a:r>
            <a:r>
              <a:rPr lang="en-US" sz="900" spc="50" dirty="0" smtClean="0">
                <a:solidFill>
                  <a:schemeClr val="tx1">
                    <a:alpha val="20000"/>
                  </a:schemeClr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   </a:t>
            </a:r>
            <a:r>
              <a:rPr lang="en-US" sz="900" b="1" spc="50" dirty="0" smtClean="0">
                <a:solidFill>
                  <a:srgbClr val="12AB4D"/>
                </a:solidFill>
                <a:latin typeface="Arial" charset="0"/>
                <a:ea typeface="Arial" charset="0"/>
                <a:cs typeface="Arial" charset="0"/>
              </a:rPr>
              <a:t>YES!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</a:t>
            </a:r>
            <a:endParaRPr lang="en-US" sz="900" spc="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4748" y="605591"/>
            <a:ext cx="523389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b="1" spc="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Sports</a:t>
            </a:r>
            <a:endParaRPr lang="en-US" sz="4000" b="1" spc="30" dirty="0">
              <a:solidFill>
                <a:srgbClr val="12578C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19225" y="1260750"/>
            <a:ext cx="3203418" cy="8771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900" b="1" spc="-5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Multiple professional sports teams, in North America’s biggest sports</a:t>
            </a:r>
            <a:endParaRPr lang="en-US" sz="1900" b="1" spc="-5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35148" y="2405382"/>
            <a:ext cx="1997166" cy="3850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800"/>
              </a:lnSpc>
              <a:spcAft>
                <a:spcPts val="750"/>
              </a:spcAft>
            </a:pPr>
            <a:r>
              <a:rPr lang="en-US" sz="14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Hockey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Winnipeg Jets</a:t>
            </a:r>
            <a:b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200" i="1" spc="-30" dirty="0" smtClean="0">
                <a:solidFill>
                  <a:srgbClr val="12578C">
                    <a:alpha val="42000"/>
                  </a:srgbClr>
                </a:solidFill>
                <a:latin typeface="Arial" charset="0"/>
                <a:ea typeface="Arial" charset="0"/>
                <a:cs typeface="Arial" charset="0"/>
              </a:rPr>
              <a:t>(National Hockey League)</a:t>
            </a:r>
          </a:p>
          <a:p>
            <a:pPr>
              <a:lnSpc>
                <a:spcPts val="1800"/>
              </a:lnSpc>
              <a:spcAft>
                <a:spcPts val="750"/>
              </a:spcAft>
            </a:pPr>
            <a:r>
              <a:rPr lang="en-US" sz="14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Football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Winnipeg Blue Bombers</a:t>
            </a:r>
            <a:b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200" i="1" spc="-30" dirty="0">
                <a:solidFill>
                  <a:srgbClr val="12578C">
                    <a:alpha val="42000"/>
                  </a:srgbClr>
                </a:solidFill>
                <a:latin typeface="Arial" charset="0"/>
                <a:ea typeface="Arial" charset="0"/>
                <a:cs typeface="Arial" charset="0"/>
              </a:rPr>
              <a:t>(Canadian Football League)</a:t>
            </a:r>
            <a:endParaRPr lang="en-US" sz="1200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800"/>
              </a:lnSpc>
              <a:spcAft>
                <a:spcPts val="750"/>
              </a:spcAft>
            </a:pPr>
            <a:r>
              <a:rPr lang="en-US" sz="14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Soccer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Winnipeg </a:t>
            </a:r>
            <a:r>
              <a:rPr lang="en-US" sz="1400" spc="-30" dirty="0" err="1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Valour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 FC</a:t>
            </a:r>
            <a:b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200" i="1" spc="-30" dirty="0">
                <a:solidFill>
                  <a:srgbClr val="12578C">
                    <a:alpha val="42000"/>
                  </a:srgbClr>
                </a:solidFill>
                <a:latin typeface="Arial" charset="0"/>
                <a:ea typeface="Arial" charset="0"/>
                <a:cs typeface="Arial" charset="0"/>
              </a:rPr>
              <a:t>(Canadian Premier League)</a:t>
            </a:r>
            <a:endParaRPr lang="en-US" sz="1200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800"/>
              </a:lnSpc>
              <a:spcAft>
                <a:spcPts val="750"/>
              </a:spcAft>
            </a:pPr>
            <a:r>
              <a:rPr lang="en-US" sz="1400" b="1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Hockey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Manitoba Moose</a:t>
            </a:r>
            <a:b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200" i="1" spc="-30" dirty="0">
                <a:solidFill>
                  <a:srgbClr val="12578C">
                    <a:alpha val="42000"/>
                  </a:srgbClr>
                </a:solidFill>
                <a:latin typeface="Arial" charset="0"/>
                <a:ea typeface="Arial" charset="0"/>
                <a:cs typeface="Arial" charset="0"/>
              </a:rPr>
              <a:t>(American Hockey League)</a:t>
            </a:r>
            <a:endParaRPr lang="en-US" sz="1200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800"/>
              </a:lnSpc>
              <a:spcAft>
                <a:spcPts val="750"/>
              </a:spcAft>
            </a:pPr>
            <a:r>
              <a:rPr lang="en-US" sz="14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Baseball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Winnipeg </a:t>
            </a:r>
            <a:r>
              <a:rPr lang="en-US" sz="1400" spc="-30" dirty="0" err="1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Goldeyes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200" i="1" spc="-30" dirty="0">
                <a:solidFill>
                  <a:srgbClr val="12578C">
                    <a:alpha val="42000"/>
                  </a:srgbClr>
                </a:solidFill>
                <a:latin typeface="Arial" charset="0"/>
                <a:ea typeface="Arial" charset="0"/>
                <a:cs typeface="Arial" charset="0"/>
              </a:rPr>
              <a:t>(American Association)</a:t>
            </a:r>
            <a:endParaRPr lang="en-US" sz="1200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29833" y="1260750"/>
            <a:ext cx="2421541" cy="8771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900" b="1" spc="-5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Multiple amateur sport opportunities, including in:</a:t>
            </a:r>
            <a:endParaRPr lang="en-US" sz="1900" b="1" spc="-5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79" y="2425147"/>
            <a:ext cx="407362" cy="3591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709" y="2305879"/>
            <a:ext cx="472724" cy="302149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132504" y="2405382"/>
            <a:ext cx="1997166" cy="28428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800"/>
              </a:lnSpc>
              <a:spcAft>
                <a:spcPts val="2300"/>
              </a:spcAft>
            </a:pPr>
            <a:r>
              <a:rPr lang="en-US" sz="1400" b="1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Soccer</a:t>
            </a:r>
          </a:p>
          <a:p>
            <a:pPr>
              <a:lnSpc>
                <a:spcPts val="1800"/>
              </a:lnSpc>
              <a:spcAft>
                <a:spcPts val="2300"/>
              </a:spcAft>
            </a:pPr>
            <a:r>
              <a:rPr lang="en-US" sz="1400" b="1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Cricket</a:t>
            </a:r>
          </a:p>
          <a:p>
            <a:pPr>
              <a:lnSpc>
                <a:spcPts val="1800"/>
              </a:lnSpc>
              <a:spcAft>
                <a:spcPts val="2300"/>
              </a:spcAft>
            </a:pPr>
            <a:r>
              <a:rPr lang="en-US" sz="1400" b="1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Ultimate </a:t>
            </a:r>
            <a:r>
              <a:rPr lang="en-US" sz="1400" b="1" spc="-30" dirty="0" err="1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frisbee</a:t>
            </a:r>
            <a:endParaRPr lang="en-US" sz="1400" b="1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800"/>
              </a:lnSpc>
              <a:spcAft>
                <a:spcPts val="2300"/>
              </a:spcAft>
            </a:pPr>
            <a:r>
              <a:rPr lang="en-US" sz="1400" b="1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Dodgeball</a:t>
            </a:r>
          </a:p>
          <a:p>
            <a:pPr>
              <a:lnSpc>
                <a:spcPts val="1800"/>
              </a:lnSpc>
              <a:spcAft>
                <a:spcPts val="2300"/>
              </a:spcAft>
            </a:pPr>
            <a:r>
              <a:rPr lang="en-US" sz="1400" b="1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Hockey</a:t>
            </a:r>
          </a:p>
          <a:p>
            <a:pPr>
              <a:lnSpc>
                <a:spcPts val="1800"/>
              </a:lnSpc>
              <a:spcAft>
                <a:spcPts val="2300"/>
              </a:spcAft>
            </a:pPr>
            <a:r>
              <a:rPr lang="en-US" sz="1400" b="1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Baseball</a:t>
            </a:r>
            <a:endParaRPr lang="en-US" sz="1200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20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25020" y="6388987"/>
            <a:ext cx="5724394" cy="1384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900" b="1" spc="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ECONOMIC DEVELOPMENT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   </a:t>
            </a:r>
            <a:r>
              <a:rPr lang="en-US" sz="900" spc="50" dirty="0" smtClean="0">
                <a:solidFill>
                  <a:schemeClr val="tx1">
                    <a:alpha val="20000"/>
                  </a:schemeClr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   </a:t>
            </a:r>
            <a:r>
              <a:rPr lang="en-US" sz="900" b="1" spc="50" dirty="0" smtClean="0">
                <a:solidFill>
                  <a:srgbClr val="12AB4D"/>
                </a:solidFill>
                <a:latin typeface="Arial" charset="0"/>
                <a:ea typeface="Arial" charset="0"/>
                <a:cs typeface="Arial" charset="0"/>
              </a:rPr>
              <a:t>YES!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</a:t>
            </a:r>
            <a:endParaRPr lang="en-US" sz="900" spc="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4992" y="605591"/>
            <a:ext cx="523389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Restaurants</a:t>
            </a:r>
            <a:endParaRPr lang="en-US" sz="4000" b="1" spc="-30" dirty="0">
              <a:solidFill>
                <a:srgbClr val="12578C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19224" y="3619637"/>
            <a:ext cx="2540811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900" b="1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Some of Canada’s </a:t>
            </a:r>
            <a:br>
              <a:rPr lang="en-US" sz="1900" b="1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900" b="1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top restaurants</a:t>
            </a:r>
            <a:endParaRPr lang="en-US" sz="1900" b="1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19530" y="4366705"/>
            <a:ext cx="2858557" cy="21031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en-US" sz="1200" b="1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Clementine</a:t>
            </a:r>
            <a:r>
              <a:rPr lang="en-US" sz="12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2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2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one </a:t>
            </a:r>
            <a:r>
              <a:rPr lang="en-US" sz="12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of Canada’s best brunch restaurants</a:t>
            </a:r>
          </a:p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en-US" sz="1200" b="1" spc="-30" dirty="0" err="1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Passero</a:t>
            </a:r>
            <a:r>
              <a:rPr lang="en-US" sz="12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2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2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contemporary </a:t>
            </a:r>
            <a:r>
              <a:rPr lang="en-US" sz="12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small plates</a:t>
            </a:r>
          </a:p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en-US" sz="1200" b="1" spc="-30" dirty="0" err="1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Enoteca</a:t>
            </a:r>
            <a:r>
              <a:rPr lang="en-US" sz="12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2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2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European-inspired </a:t>
            </a:r>
            <a:r>
              <a:rPr lang="en-US" sz="12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sharing dishes</a:t>
            </a:r>
          </a:p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en-US" sz="1200" b="1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Sous Sol </a:t>
            </a:r>
            <a:r>
              <a:rPr lang="en-US" sz="12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2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2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Parisian </a:t>
            </a:r>
            <a:r>
              <a:rPr lang="en-US" sz="12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bistro in a hidden setting</a:t>
            </a:r>
          </a:p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en-US" sz="1200" b="1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Segovia</a:t>
            </a:r>
            <a:r>
              <a:rPr lang="en-US" sz="12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2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2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Spanish-style </a:t>
            </a:r>
            <a:r>
              <a:rPr lang="en-US" sz="12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tapas</a:t>
            </a:r>
          </a:p>
        </p:txBody>
      </p:sp>
      <p:sp>
        <p:nvSpPr>
          <p:cNvPr id="5" name="Rectangle 4"/>
          <p:cNvSpPr/>
          <p:nvPr/>
        </p:nvSpPr>
        <p:spPr>
          <a:xfrm>
            <a:off x="-1" y="1323577"/>
            <a:ext cx="3652452" cy="2039199"/>
          </a:xfrm>
          <a:prstGeom prst="rect">
            <a:avLst/>
          </a:prstGeom>
          <a:blipFill dpi="0" rotWithShape="1">
            <a:blip r:embed="rId3"/>
            <a:srcRect/>
            <a:stretch>
              <a:fillRect t="-11901" r="-2681" b="-1068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658630" y="1323577"/>
            <a:ext cx="2816824" cy="2039199"/>
          </a:xfrm>
          <a:prstGeom prst="rect">
            <a:avLst/>
          </a:prstGeom>
          <a:blipFill dpi="0" rotWithShape="1">
            <a:blip r:embed="rId4"/>
            <a:srcRect/>
            <a:stretch>
              <a:fillRect l="-8370" t="-14006" b="-424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480313" y="1323577"/>
            <a:ext cx="2862470" cy="2039199"/>
          </a:xfrm>
          <a:prstGeom prst="rect">
            <a:avLst/>
          </a:prstGeom>
          <a:blipFill dpi="0" rotWithShape="1">
            <a:blip r:embed="rId5"/>
            <a:srcRect/>
            <a:stretch>
              <a:fillRect l="-15240" t="-4916" r="-7159" b="-774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9342783" y="1323577"/>
            <a:ext cx="2843038" cy="2039199"/>
          </a:xfrm>
          <a:prstGeom prst="rect">
            <a:avLst/>
          </a:prstGeom>
          <a:blipFill dpi="0" rotWithShape="1">
            <a:blip r:embed="rId6"/>
            <a:srcRect/>
            <a:stretch>
              <a:fillRect l="-10687" t="-38850" r="-45209" b="-97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634702" y="3619637"/>
            <a:ext cx="2540811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900" b="1" dirty="0" err="1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RAW:almond</a:t>
            </a:r>
            <a:endParaRPr lang="en-US" sz="1900" b="1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635008" y="4022148"/>
            <a:ext cx="2580261" cy="6756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an annual pop-up </a:t>
            </a:r>
            <a:r>
              <a:rPr lang="en-US" sz="1400" spc="-3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restaurant </a:t>
            </a:r>
            <a:r>
              <a:rPr lang="en-US" sz="1400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on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a frozen river, </a:t>
            </a:r>
            <a:r>
              <a:rPr lang="en-US" sz="1400" spc="-3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attracting </a:t>
            </a:r>
            <a:r>
              <a:rPr lang="en-US" sz="1400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world-class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chefs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510423" y="3619637"/>
            <a:ext cx="2540811" cy="8771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900" b="1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Restaurants </a:t>
            </a:r>
            <a:br>
              <a:rPr lang="en-US" sz="1900" b="1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900" b="1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from all corners </a:t>
            </a:r>
            <a:br>
              <a:rPr lang="en-US" sz="1900" b="1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900" b="1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of the world</a:t>
            </a:r>
            <a:endParaRPr lang="en-US" sz="1900" b="1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510729" y="4591992"/>
            <a:ext cx="2580261" cy="4448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cuisine from dozens of global cultures to satisfy any palate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9359641" y="3619637"/>
            <a:ext cx="2540811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900" b="1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Local liquid </a:t>
            </a:r>
            <a:br>
              <a:rPr lang="en-US" sz="1900" b="1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900" b="1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highlights</a:t>
            </a:r>
            <a:endParaRPr lang="en-US" sz="1900" b="1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359947" y="4273939"/>
            <a:ext cx="258026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established craft beer, 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wine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, and cocktail offerings including a wide variety 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of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local microbreweries</a:t>
            </a:r>
          </a:p>
        </p:txBody>
      </p:sp>
    </p:spTree>
    <p:extLst>
      <p:ext uri="{BB962C8B-B14F-4D97-AF65-F5344CB8AC3E}">
        <p14:creationId xmlns:p14="http://schemas.microsoft.com/office/powerpoint/2010/main" val="111812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25020" y="6388987"/>
            <a:ext cx="5724394" cy="1384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900" b="1" spc="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ECONOMIC DEVELOPMENT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   </a:t>
            </a:r>
            <a:r>
              <a:rPr lang="en-US" sz="900" spc="50" dirty="0" smtClean="0">
                <a:solidFill>
                  <a:schemeClr val="tx1">
                    <a:alpha val="20000"/>
                  </a:schemeClr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   </a:t>
            </a:r>
            <a:r>
              <a:rPr lang="en-US" sz="900" b="1" spc="50" dirty="0" smtClean="0">
                <a:solidFill>
                  <a:srgbClr val="12AB4D"/>
                </a:solidFill>
                <a:latin typeface="Arial" charset="0"/>
                <a:ea typeface="Arial" charset="0"/>
                <a:cs typeface="Arial" charset="0"/>
              </a:rPr>
              <a:t>YES!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</a:t>
            </a:r>
            <a:endParaRPr lang="en-US" sz="900" spc="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4992" y="605591"/>
            <a:ext cx="523389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Shopping</a:t>
            </a:r>
            <a:endParaRPr lang="en-US" sz="4000" b="1" spc="-30" dirty="0">
              <a:solidFill>
                <a:srgbClr val="12578C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19224" y="4249832"/>
            <a:ext cx="2540811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900" b="1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Outlet Collection</a:t>
            </a:r>
            <a:br>
              <a:rPr lang="en-US" sz="1900" b="1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900" b="1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Winnipeg</a:t>
            </a:r>
            <a:endParaRPr lang="en-US" sz="1900" b="1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1323577"/>
            <a:ext cx="3652452" cy="2717082"/>
          </a:xfrm>
          <a:prstGeom prst="rect">
            <a:avLst/>
          </a:prstGeom>
          <a:blipFill dpi="0" rotWithShape="1">
            <a:blip r:embed="rId4"/>
            <a:srcRect/>
            <a:stretch>
              <a:fillRect l="-3271" t="-1655" r="-12219" b="-18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658630" y="1323577"/>
            <a:ext cx="2816824" cy="2717082"/>
          </a:xfrm>
          <a:prstGeom prst="rect">
            <a:avLst/>
          </a:prstGeom>
          <a:blipFill dpi="0" rotWithShape="1">
            <a:blip r:embed="rId5"/>
            <a:srcRect/>
            <a:stretch>
              <a:fillRect l="-13195" t="-1415" r="-11757" b="-91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480313" y="1323577"/>
            <a:ext cx="2862470" cy="2717082"/>
          </a:xfrm>
          <a:prstGeom prst="rect">
            <a:avLst/>
          </a:prstGeom>
          <a:blipFill dpi="0" rotWithShape="1">
            <a:blip r:embed="rId6"/>
            <a:srcRect/>
            <a:stretch>
              <a:fillRect l="-15240" t="-3690" r="-36184" b="-91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9342783" y="1323577"/>
            <a:ext cx="2843038" cy="2717082"/>
          </a:xfrm>
          <a:prstGeom prst="rect">
            <a:avLst/>
          </a:prstGeom>
          <a:blipFill dpi="0" rotWithShape="1">
            <a:blip r:embed="rId7"/>
            <a:srcRect/>
            <a:stretch>
              <a:fillRect l="-49193" t="-3689" r="-217" b="-318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634702" y="4249832"/>
            <a:ext cx="2540811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900" b="1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CF Polo Park</a:t>
            </a:r>
            <a:endParaRPr lang="en-US" sz="1900" b="1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659722" y="4652343"/>
            <a:ext cx="2580261" cy="4448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Winnipeg’s luxury 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shopping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mall.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510423" y="4249832"/>
            <a:ext cx="2540811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900" b="1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Boutique storefronts</a:t>
            </a:r>
            <a:endParaRPr lang="en-US" sz="1900" b="1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510729" y="4653777"/>
            <a:ext cx="2580261" cy="1137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many local shops located 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in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walkable </a:t>
            </a:r>
            <a:r>
              <a:rPr lang="en-US" sz="1400" spc="-30" dirty="0" err="1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neighbourhoods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 throughout the city (Exchange District, Academy Road, Osborne Village, Corydon Avenue).</a:t>
            </a:r>
          </a:p>
        </p:txBody>
      </p:sp>
      <p:sp>
        <p:nvSpPr>
          <p:cNvPr id="38" name="Rectangle 37"/>
          <p:cNvSpPr/>
          <p:nvPr/>
        </p:nvSpPr>
        <p:spPr>
          <a:xfrm>
            <a:off x="9359641" y="4249832"/>
            <a:ext cx="2540811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900" b="1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Seasonal shopping</a:t>
            </a:r>
            <a:endParaRPr lang="en-US" sz="1900" b="1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359948" y="4656999"/>
            <a:ext cx="21565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spc="-3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multiple farmers markets and pop-up shops operating throughout the year.</a:t>
            </a:r>
            <a:endParaRPr lang="en-US" sz="1400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1170" y="4948905"/>
            <a:ext cx="2580261" cy="4448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designer stores at 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discount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prices.</a:t>
            </a:r>
          </a:p>
        </p:txBody>
      </p:sp>
    </p:spTree>
    <p:extLst>
      <p:ext uri="{BB962C8B-B14F-4D97-AF65-F5344CB8AC3E}">
        <p14:creationId xmlns:p14="http://schemas.microsoft.com/office/powerpoint/2010/main" val="165272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25020" y="6388987"/>
            <a:ext cx="5724394" cy="1384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900" b="1" spc="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ECONOMIC DEVELOPMENT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   </a:t>
            </a:r>
            <a:r>
              <a:rPr lang="en-US" sz="900" spc="50" dirty="0" smtClean="0">
                <a:solidFill>
                  <a:schemeClr val="tx1">
                    <a:alpha val="20000"/>
                  </a:schemeClr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   </a:t>
            </a:r>
            <a:r>
              <a:rPr lang="en-US" sz="900" b="1" spc="50" dirty="0" smtClean="0">
                <a:solidFill>
                  <a:srgbClr val="12AB4D"/>
                </a:solidFill>
                <a:latin typeface="Arial" charset="0"/>
                <a:ea typeface="Arial" charset="0"/>
                <a:cs typeface="Arial" charset="0"/>
              </a:rPr>
              <a:t>YES!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</a:t>
            </a:r>
            <a:endParaRPr lang="en-US" sz="900" spc="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2063" y="605591"/>
            <a:ext cx="523389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Festivals and events</a:t>
            </a:r>
            <a:endParaRPr lang="en-US" sz="4000" b="1" spc="-30" dirty="0">
              <a:solidFill>
                <a:srgbClr val="12578C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5163" y="2108711"/>
            <a:ext cx="131605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Winnipeg </a:t>
            </a:r>
            <a:b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hosts festivals</a:t>
            </a:r>
            <a:endParaRPr lang="en-US" sz="1400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737" y="2516484"/>
            <a:ext cx="153848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4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130 days</a:t>
            </a:r>
            <a:endParaRPr lang="en-US" sz="2400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35163" y="2850116"/>
            <a:ext cx="1316059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of the year</a:t>
            </a:r>
            <a:endParaRPr lang="en-US" sz="1400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66" y="1349975"/>
            <a:ext cx="704335" cy="6672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36" y="1353752"/>
            <a:ext cx="723176" cy="68511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909" y="1320223"/>
            <a:ext cx="745523" cy="70628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726" y="1312562"/>
            <a:ext cx="741748" cy="7027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47" y="3479113"/>
            <a:ext cx="898267" cy="8509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874" y="3396734"/>
            <a:ext cx="966650" cy="91577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111" y="3598219"/>
            <a:ext cx="806145" cy="76371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635" y="3477470"/>
            <a:ext cx="960051" cy="909522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231229" y="2096355"/>
            <a:ext cx="1847398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b="1" spc="-30" dirty="0" err="1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Folklorama</a:t>
            </a:r>
            <a:r>
              <a:rPr lang="en-US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the world’s largest 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longest-running multicultural celebration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085638" y="2096355"/>
            <a:ext cx="256409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b="1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Festival du Voyageur </a:t>
            </a:r>
            <a:r>
              <a:rPr lang="en-US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Western Canada’s largest winter festival, celebrating Manitoba’s Francophonie roots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9224254" y="2096355"/>
            <a:ext cx="1933897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b="1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Winnipeg Pride Festival</a:t>
            </a:r>
            <a:r>
              <a:rPr lang="en-US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10-day LGBT* 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pride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festival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231229" y="4431782"/>
            <a:ext cx="2069820" cy="11387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b="1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Manito </a:t>
            </a:r>
            <a:r>
              <a:rPr lang="en-US" b="1" spc="-30" dirty="0" err="1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Ahbee</a:t>
            </a:r>
            <a:r>
              <a:rPr lang="en-US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US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celebration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of Indigenous arts, culture, and music – and one of North 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America’s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largest Pow Wows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22807" y="4431783"/>
            <a:ext cx="1847398" cy="12618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Designated</a:t>
            </a:r>
            <a:r>
              <a:rPr lang="en-US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International </a:t>
            </a:r>
            <a:r>
              <a:rPr lang="en-US" b="1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Festivals and Events city </a:t>
            </a:r>
            <a:r>
              <a:rPr lang="en-US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2018</a:t>
            </a:r>
            <a:endParaRPr lang="en-US" sz="1400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122710" y="4431782"/>
            <a:ext cx="206982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Winnipeg Fringe Theatre Festival </a:t>
            </a:r>
            <a:br>
              <a:rPr lang="en-US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Canada’s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second-largest fringe festival showcase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9211899" y="4431782"/>
            <a:ext cx="2069820" cy="12003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Winnipeg </a:t>
            </a:r>
            <a:br>
              <a:rPr lang="en-US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Folk Festival </a:t>
            </a:r>
            <a:br>
              <a:rPr lang="en-US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one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of North America’s premier outdoor music festivals</a:t>
            </a:r>
          </a:p>
        </p:txBody>
      </p:sp>
    </p:spTree>
    <p:extLst>
      <p:ext uri="{BB962C8B-B14F-4D97-AF65-F5344CB8AC3E}">
        <p14:creationId xmlns:p14="http://schemas.microsoft.com/office/powerpoint/2010/main" val="130322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99760" y="6288779"/>
            <a:ext cx="5724394" cy="1384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900" b="1" spc="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ECONOMIC DEVELOPMENT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   </a:t>
            </a:r>
            <a:r>
              <a:rPr lang="en-US" sz="900" spc="50" dirty="0" smtClean="0">
                <a:solidFill>
                  <a:schemeClr val="tx1">
                    <a:alpha val="20000"/>
                  </a:schemeClr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   </a:t>
            </a:r>
            <a:r>
              <a:rPr lang="en-US" sz="900" b="1" spc="50" dirty="0" smtClean="0">
                <a:solidFill>
                  <a:srgbClr val="12AB4D"/>
                </a:solidFill>
                <a:latin typeface="Arial" charset="0"/>
                <a:ea typeface="Arial" charset="0"/>
                <a:cs typeface="Arial" charset="0"/>
              </a:rPr>
              <a:t>YES!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</a:t>
            </a:r>
            <a:endParaRPr lang="en-US" sz="900" spc="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9735" y="1939238"/>
            <a:ext cx="5822107" cy="166199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Arial" charset="0"/>
              </a:rPr>
              <a:t>“Vaguely exotic, totally </a:t>
            </a:r>
            <a:r>
              <a:rPr lang="en-US" sz="3600" b="1" i="1" dirty="0" smtClean="0">
                <a:solidFill>
                  <a:schemeClr val="bg1"/>
                </a:solidFill>
                <a:latin typeface="Arial" charset="0"/>
              </a:rPr>
              <a:t/>
            </a:r>
            <a:br>
              <a:rPr lang="en-US" sz="3600" b="1" i="1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sz="3600" b="1" i="1" dirty="0" smtClean="0">
                <a:solidFill>
                  <a:schemeClr val="bg1"/>
                </a:solidFill>
                <a:latin typeface="Arial" charset="0"/>
              </a:rPr>
              <a:t>  obscure </a:t>
            </a:r>
            <a:r>
              <a:rPr lang="en-US" sz="3600" b="1" i="1" dirty="0">
                <a:solidFill>
                  <a:schemeClr val="bg1"/>
                </a:solidFill>
                <a:latin typeface="Arial" charset="0"/>
              </a:rPr>
              <a:t>and an absolute </a:t>
            </a:r>
            <a:r>
              <a:rPr lang="en-US" sz="3600" b="1" i="1" dirty="0" smtClean="0">
                <a:solidFill>
                  <a:schemeClr val="bg1"/>
                </a:solidFill>
                <a:latin typeface="Arial" charset="0"/>
              </a:rPr>
              <a:t/>
            </a:r>
            <a:br>
              <a:rPr lang="en-US" sz="3600" b="1" i="1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sz="3600" b="1" i="1" dirty="0" smtClean="0">
                <a:solidFill>
                  <a:schemeClr val="bg1"/>
                </a:solidFill>
                <a:latin typeface="Arial" charset="0"/>
              </a:rPr>
              <a:t>  must </a:t>
            </a:r>
            <a:r>
              <a:rPr lang="en-US" sz="3600" b="1" i="1" dirty="0">
                <a:solidFill>
                  <a:schemeClr val="bg1"/>
                </a:solidFill>
                <a:latin typeface="Arial" charset="0"/>
              </a:rPr>
              <a:t>visit destination.”</a:t>
            </a:r>
            <a:endParaRPr lang="en-US" sz="3600" dirty="0"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6783" y="3932030"/>
            <a:ext cx="5505284" cy="308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sz="600" b="1" i="1" spc="300" dirty="0" smtClean="0">
                <a:solidFill>
                  <a:schemeClr val="bg1"/>
                </a:solidFill>
                <a:latin typeface="Arial" charset="0"/>
              </a:rPr>
              <a:t>•••••••••••••••••••••••••••••••••••••••••••••••••••••••••••••••••••••••••••••••••••</a:t>
            </a:r>
            <a:endParaRPr lang="en-US" sz="600" spc="300" dirty="0"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07" y="4386649"/>
            <a:ext cx="1804086" cy="47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4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25020" y="6388987"/>
            <a:ext cx="5724394" cy="1384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900" b="1" spc="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ECONOMIC DEVELOPMENT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   </a:t>
            </a:r>
            <a:r>
              <a:rPr lang="en-US" sz="900" spc="50" dirty="0" smtClean="0">
                <a:solidFill>
                  <a:schemeClr val="tx1">
                    <a:alpha val="20000"/>
                  </a:schemeClr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   </a:t>
            </a:r>
            <a:r>
              <a:rPr lang="en-US" sz="900" b="1" spc="50" dirty="0" smtClean="0">
                <a:solidFill>
                  <a:srgbClr val="12AB4D"/>
                </a:solidFill>
                <a:latin typeface="Arial" charset="0"/>
                <a:ea typeface="Arial" charset="0"/>
                <a:cs typeface="Arial" charset="0"/>
              </a:rPr>
              <a:t>YES!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</a:t>
            </a:r>
            <a:endParaRPr lang="en-US" sz="900" spc="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4420" y="605591"/>
            <a:ext cx="523389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International hub</a:t>
            </a:r>
            <a:endParaRPr lang="en-US" sz="4000" b="1" spc="-30" dirty="0">
              <a:solidFill>
                <a:srgbClr val="12578C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35164" y="2096354"/>
            <a:ext cx="1847398" cy="8925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2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Over 100</a:t>
            </a:r>
            <a:br>
              <a:rPr lang="en-US" sz="22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2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languages</a:t>
            </a:r>
            <a:r>
              <a:rPr lang="en-US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spoken in the city</a:t>
            </a:r>
            <a:endParaRPr lang="en-US" sz="1400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305369" y="2096354"/>
            <a:ext cx="1909182" cy="1323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2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Nearly</a:t>
            </a:r>
            <a:br>
              <a:rPr lang="en-US" sz="22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2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150,000</a:t>
            </a:r>
            <a:r>
              <a:rPr lang="en-US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international migrants have moved to </a:t>
            </a:r>
            <a:r>
              <a:rPr lang="en-US" sz="1400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Manitoba since the year 2000</a:t>
            </a:r>
            <a:endParaRPr lang="en-US" sz="1400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35164" y="4419425"/>
            <a:ext cx="1847398" cy="16619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Winnipeg has the</a:t>
            </a:r>
            <a:r>
              <a:rPr lang="en-US" sz="2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2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2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highest </a:t>
            </a:r>
            <a:br>
              <a:rPr lang="en-US" sz="22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2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per capita growth rate</a:t>
            </a:r>
            <a:r>
              <a:rPr lang="en-US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by immigration </a:t>
            </a:r>
            <a:b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in Canada</a:t>
            </a:r>
            <a:endParaRPr lang="en-US" sz="1400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305369" y="4419425"/>
            <a:ext cx="1847398" cy="1323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One of the largest</a:t>
            </a:r>
            <a:r>
              <a:rPr lang="en-US" sz="2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2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2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Francophone</a:t>
            </a:r>
            <a:br>
              <a:rPr lang="en-US" sz="22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2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communities</a:t>
            </a:r>
            <a:r>
              <a:rPr lang="en-US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in Canada outside</a:t>
            </a:r>
            <a:b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of Québec</a:t>
            </a:r>
            <a:endParaRPr lang="en-US" sz="1400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19321" y="6119274"/>
            <a:ext cx="2897721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950" i="1" spc="-30">
                <a:solidFill>
                  <a:srgbClr val="12578C">
                    <a:alpha val="42000"/>
                  </a:srgbClr>
                </a:solidFill>
                <a:latin typeface="Arial" charset="0"/>
                <a:ea typeface="Arial" charset="0"/>
                <a:cs typeface="Arial" charset="0"/>
              </a:rPr>
              <a:t>(Statistics Canada, 2017)</a:t>
            </a:r>
            <a:endParaRPr lang="en-US" sz="950" i="1" spc="-30" dirty="0">
              <a:solidFill>
                <a:srgbClr val="12578C">
                  <a:alpha val="42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974427" y="2096354"/>
            <a:ext cx="4133399" cy="36625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b="1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Multiple programs to assist with </a:t>
            </a:r>
            <a:r>
              <a:rPr lang="en-US" sz="22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immigration</a:t>
            </a:r>
            <a:endParaRPr lang="en-US" b="1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1200"/>
              </a:spcAft>
            </a:pPr>
            <a:r>
              <a:rPr lang="en-US" sz="14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Manitoba </a:t>
            </a:r>
            <a:r>
              <a:rPr lang="en-US" sz="1400" b="1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Provincial Nominee </a:t>
            </a:r>
            <a:r>
              <a:rPr lang="en-US" sz="14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Program 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multiple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streams to attract economic migration</a:t>
            </a:r>
          </a:p>
          <a:p>
            <a:pPr>
              <a:spcAft>
                <a:spcPts val="1200"/>
              </a:spcAft>
            </a:pPr>
            <a:r>
              <a:rPr lang="en-US" sz="1400" b="1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Start-Up Visa Program 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attracting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entrepreneurs wanting to start their 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business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in Winnipeg</a:t>
            </a:r>
          </a:p>
          <a:p>
            <a:pPr>
              <a:spcAft>
                <a:spcPts val="1200"/>
              </a:spcAft>
            </a:pPr>
            <a:r>
              <a:rPr lang="en-US" sz="1400" b="1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Immigration, Refugee and Citizenship Canada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dedicated service channel through federal immigration programs, with two-week permit processing</a:t>
            </a:r>
          </a:p>
          <a:p>
            <a:pPr>
              <a:spcAft>
                <a:spcPts val="1200"/>
              </a:spcAft>
            </a:pPr>
            <a:r>
              <a:rPr lang="en-US" sz="1400" b="1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Employment and Social Development Canada </a:t>
            </a:r>
            <a:r>
              <a:rPr lang="en-US" sz="14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program where innovative companies can access talent required for growth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38" y="1251122"/>
            <a:ext cx="896723" cy="8495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379" y="1210961"/>
            <a:ext cx="939114" cy="8896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84" y="1223317"/>
            <a:ext cx="918100" cy="8697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65" y="3621974"/>
            <a:ext cx="781070" cy="7399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462" y="3558745"/>
            <a:ext cx="860855" cy="81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79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25020" y="6388987"/>
            <a:ext cx="5724394" cy="1384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900" b="1" spc="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ECONOMIC DEVELOPMENT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   </a:t>
            </a:r>
            <a:r>
              <a:rPr lang="en-US" sz="900" spc="50" dirty="0" smtClean="0">
                <a:solidFill>
                  <a:schemeClr val="tx1">
                    <a:alpha val="20000"/>
                  </a:schemeClr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   </a:t>
            </a:r>
            <a:r>
              <a:rPr lang="en-US" sz="900" b="1" spc="50" dirty="0" smtClean="0">
                <a:solidFill>
                  <a:srgbClr val="12AB4D"/>
                </a:solidFill>
                <a:latin typeface="Arial" charset="0"/>
                <a:ea typeface="Arial" charset="0"/>
                <a:cs typeface="Arial" charset="0"/>
              </a:rPr>
              <a:t>YES!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</a:t>
            </a:r>
            <a:endParaRPr lang="en-US" sz="900" spc="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9706" y="605591"/>
            <a:ext cx="523389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Transportation and location</a:t>
            </a:r>
            <a:endParaRPr lang="en-US" sz="4000" b="1" spc="-30" dirty="0">
              <a:solidFill>
                <a:srgbClr val="12578C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529585" y="1429090"/>
            <a:ext cx="3429064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b="1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James A. Richardson International Airport </a:t>
            </a:r>
            <a:r>
              <a:rPr lang="en-US" b="1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b="1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has </a:t>
            </a:r>
            <a:r>
              <a:rPr lang="en-US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a 24-hour, unrestricted international airport – only 20 minutes from the downtown area</a:t>
            </a:r>
          </a:p>
        </p:txBody>
      </p:sp>
      <p:sp>
        <p:nvSpPr>
          <p:cNvPr id="39" name="Rectangle 38"/>
          <p:cNvSpPr/>
          <p:nvPr/>
        </p:nvSpPr>
        <p:spPr>
          <a:xfrm>
            <a:off x="9236613" y="2195208"/>
            <a:ext cx="2366381" cy="11695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200" b="1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Only 100km</a:t>
            </a:r>
            <a:r>
              <a:rPr lang="en-US" b="1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b="1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 from the fourth-largest Canada/U.S. border crossing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537825" y="5390226"/>
            <a:ext cx="2897721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950" i="1" spc="-30" smtClean="0">
                <a:solidFill>
                  <a:srgbClr val="12578C">
                    <a:alpha val="42000"/>
                  </a:srgbClr>
                </a:solidFill>
                <a:latin typeface="Arial" charset="0"/>
                <a:ea typeface="Arial" charset="0"/>
                <a:cs typeface="Arial" charset="0"/>
              </a:rPr>
              <a:t>(source: Statistics </a:t>
            </a:r>
            <a:r>
              <a:rPr lang="en-US" sz="950" i="1" spc="-30" dirty="0">
                <a:solidFill>
                  <a:srgbClr val="12578C">
                    <a:alpha val="42000"/>
                  </a:srgbClr>
                </a:solidFill>
                <a:latin typeface="Arial" charset="0"/>
                <a:ea typeface="Arial" charset="0"/>
                <a:cs typeface="Arial" charset="0"/>
              </a:rPr>
              <a:t>Canada</a:t>
            </a:r>
            <a:r>
              <a:rPr lang="en-US" sz="950" i="1" spc="-30">
                <a:solidFill>
                  <a:srgbClr val="12578C">
                    <a:alpha val="42000"/>
                  </a:srgb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950" i="1" spc="-30" smtClean="0">
                <a:solidFill>
                  <a:srgbClr val="12578C">
                    <a:alpha val="42000"/>
                  </a:srgbClr>
                </a:solidFill>
                <a:latin typeface="Arial" charset="0"/>
                <a:ea typeface="Arial" charset="0"/>
                <a:cs typeface="Arial" charset="0"/>
              </a:rPr>
              <a:t>2016)</a:t>
            </a:r>
            <a:endParaRPr lang="en-US" sz="950" i="1" spc="-30" dirty="0">
              <a:solidFill>
                <a:srgbClr val="12578C">
                  <a:alpha val="42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68" y="1198606"/>
            <a:ext cx="4614967" cy="515276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10450" y="1416733"/>
            <a:ext cx="2131604" cy="10156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200" b="1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Geographic </a:t>
            </a:r>
            <a:r>
              <a:rPr lang="en-US" sz="2200" b="1" dirty="0" err="1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centre</a:t>
            </a:r>
            <a:r>
              <a:rPr lang="en-US" sz="2200" b="1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 of North America</a:t>
            </a:r>
            <a:endParaRPr lang="en-US" sz="140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498" y="1399404"/>
            <a:ext cx="753762" cy="7140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119" y="1329038"/>
            <a:ext cx="931867" cy="8828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444" y="3961027"/>
            <a:ext cx="3919838" cy="164351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541944" y="3690375"/>
            <a:ext cx="346613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Average commute times</a:t>
            </a:r>
            <a:endParaRPr lang="en-US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29589" y="3998392"/>
            <a:ext cx="184739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100" b="1" i="1" spc="-30" dirty="0" smtClean="0">
                <a:solidFill>
                  <a:srgbClr val="12578C">
                    <a:alpha val="42000"/>
                  </a:srgbClr>
                </a:solidFill>
                <a:latin typeface="Arial" charset="0"/>
                <a:ea typeface="Arial" charset="0"/>
                <a:cs typeface="Arial" charset="0"/>
              </a:rPr>
              <a:t>(in minutes)</a:t>
            </a:r>
            <a:endParaRPr lang="en-US" sz="1100" b="1" i="1" spc="-30" dirty="0">
              <a:solidFill>
                <a:srgbClr val="12578C">
                  <a:alpha val="42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41944" y="2936613"/>
            <a:ext cx="346613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400" spc="-3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62 airline routes, connecting directly to </a:t>
            </a:r>
            <a:r>
              <a:rPr lang="en-US" sz="1400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most </a:t>
            </a:r>
            <a:r>
              <a:rPr lang="en-US" sz="1400" spc="-3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major North American cities</a:t>
            </a:r>
            <a:endParaRPr lang="en-US" sz="1400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6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25020" y="6388987"/>
            <a:ext cx="5724394" cy="1384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900" b="1" spc="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ECONOMIC DEVELOPMENT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   </a:t>
            </a:r>
            <a:r>
              <a:rPr lang="en-US" sz="900" spc="50" dirty="0" smtClean="0">
                <a:solidFill>
                  <a:schemeClr val="tx1">
                    <a:alpha val="20000"/>
                  </a:schemeClr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   </a:t>
            </a:r>
            <a:r>
              <a:rPr lang="en-US" sz="900" b="1" spc="50" dirty="0" smtClean="0">
                <a:solidFill>
                  <a:srgbClr val="12AB4D"/>
                </a:solidFill>
                <a:latin typeface="Arial" charset="0"/>
                <a:ea typeface="Arial" charset="0"/>
                <a:cs typeface="Arial" charset="0"/>
              </a:rPr>
              <a:t>YES!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</a:t>
            </a:r>
            <a:endParaRPr lang="en-US" sz="900" spc="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4992" y="605591"/>
            <a:ext cx="523389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Business </a:t>
            </a:r>
            <a:r>
              <a:rPr lang="en-US" sz="2800" b="1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8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limate</a:t>
            </a:r>
            <a:endParaRPr lang="en-US" sz="4000" b="1" spc="-30" dirty="0">
              <a:solidFill>
                <a:srgbClr val="12578C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35164" y="6259679"/>
            <a:ext cx="2897721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950" i="1" spc="-30" dirty="0">
                <a:solidFill>
                  <a:srgbClr val="12578C">
                    <a:alpha val="42000"/>
                  </a:srgbClr>
                </a:solidFill>
                <a:latin typeface="Arial" charset="0"/>
                <a:ea typeface="Arial" charset="0"/>
                <a:cs typeface="Arial" charset="0"/>
              </a:rPr>
              <a:t>(Source: Statistics Canada, Table 14-10-0294-01)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737857" y="1577370"/>
            <a:ext cx="346613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Average job tenure 2017</a:t>
            </a:r>
            <a:endParaRPr lang="en-US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725502" y="1885387"/>
            <a:ext cx="184739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100" b="1" i="1" spc="-30" dirty="0" smtClean="0">
                <a:solidFill>
                  <a:srgbClr val="12578C">
                    <a:alpha val="42000"/>
                  </a:srgbClr>
                </a:solidFill>
                <a:latin typeface="Arial" charset="0"/>
                <a:ea typeface="Arial" charset="0"/>
                <a:cs typeface="Arial" charset="0"/>
              </a:rPr>
              <a:t>(Months)</a:t>
            </a:r>
            <a:endParaRPr lang="en-US" sz="1100" b="1" i="1" spc="-30" dirty="0">
              <a:solidFill>
                <a:srgbClr val="12578C">
                  <a:alpha val="42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713144" y="4307311"/>
            <a:ext cx="2897721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950" i="1" spc="-30">
                <a:solidFill>
                  <a:srgbClr val="12578C">
                    <a:alpha val="42000"/>
                  </a:srgbClr>
                </a:solidFill>
                <a:latin typeface="Arial" charset="0"/>
                <a:ea typeface="Arial" charset="0"/>
                <a:cs typeface="Arial" charset="0"/>
              </a:rPr>
              <a:t>(Source: Statistics Canada, Table 14-10-0055-01)</a:t>
            </a:r>
            <a:endParaRPr lang="en-US" sz="950" i="1" spc="-30" dirty="0">
              <a:solidFill>
                <a:srgbClr val="12578C">
                  <a:alpha val="42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47521" y="2481586"/>
            <a:ext cx="1674404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Winnipeg</a:t>
            </a:r>
            <a:r>
              <a:rPr lang="en-US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unemployment</a:t>
            </a:r>
            <a:br>
              <a:rPr lang="en-US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rate of</a:t>
            </a:r>
            <a:endParaRPr lang="en-US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10450" y="3260061"/>
            <a:ext cx="1340771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2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6.3%</a:t>
            </a:r>
            <a:endParaRPr lang="en-US" sz="4200" b="1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35167" y="3889355"/>
            <a:ext cx="184739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100" b="1" i="1" spc="-30" smtClean="0">
                <a:solidFill>
                  <a:srgbClr val="12578C">
                    <a:alpha val="42000"/>
                  </a:srgbClr>
                </a:solidFill>
                <a:latin typeface="Arial" charset="0"/>
                <a:ea typeface="Arial" charset="0"/>
                <a:cs typeface="Arial" charset="0"/>
              </a:rPr>
              <a:t>(2018)</a:t>
            </a:r>
            <a:endParaRPr lang="en-US" sz="1100" b="1" i="1" spc="-30" dirty="0">
              <a:solidFill>
                <a:srgbClr val="12578C">
                  <a:alpha val="42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7780638" y="-98854"/>
            <a:ext cx="4411362" cy="6079525"/>
          </a:xfrm>
          <a:custGeom>
            <a:avLst/>
            <a:gdLst>
              <a:gd name="connsiteX0" fmla="*/ 0 w 4411362"/>
              <a:gd name="connsiteY0" fmla="*/ 0 h 6079525"/>
              <a:gd name="connsiteX1" fmla="*/ 1421027 w 4411362"/>
              <a:gd name="connsiteY1" fmla="*/ 6079525 h 6079525"/>
              <a:gd name="connsiteX2" fmla="*/ 4411362 w 4411362"/>
              <a:gd name="connsiteY2" fmla="*/ 5597611 h 6079525"/>
              <a:gd name="connsiteX3" fmla="*/ 4411362 w 4411362"/>
              <a:gd name="connsiteY3" fmla="*/ 24714 h 6079525"/>
              <a:gd name="connsiteX4" fmla="*/ 0 w 4411362"/>
              <a:gd name="connsiteY4" fmla="*/ 0 h 607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1362" h="6079525">
                <a:moveTo>
                  <a:pt x="0" y="0"/>
                </a:moveTo>
                <a:lnTo>
                  <a:pt x="1421027" y="6079525"/>
                </a:lnTo>
                <a:lnTo>
                  <a:pt x="4411362" y="5597611"/>
                </a:lnTo>
                <a:lnTo>
                  <a:pt x="4411362" y="247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52008" t="-905" r="-49970" b="-223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97" y="1577370"/>
            <a:ext cx="893768" cy="8467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784" y="2082800"/>
            <a:ext cx="5141087" cy="215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99760" y="6288779"/>
            <a:ext cx="5724394" cy="1384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900" b="1" spc="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ECONOMIC DEVELOPMENT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   </a:t>
            </a:r>
            <a:r>
              <a:rPr lang="en-US" sz="900" spc="50" dirty="0" smtClean="0">
                <a:solidFill>
                  <a:schemeClr val="tx1">
                    <a:alpha val="20000"/>
                  </a:schemeClr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   </a:t>
            </a:r>
            <a:r>
              <a:rPr lang="en-US" sz="900" b="1" spc="50" dirty="0" smtClean="0">
                <a:solidFill>
                  <a:srgbClr val="12AB4D"/>
                </a:solidFill>
                <a:latin typeface="Arial" charset="0"/>
                <a:ea typeface="Arial" charset="0"/>
                <a:cs typeface="Arial" charset="0"/>
              </a:rPr>
              <a:t>YES!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</a:t>
            </a:r>
            <a:endParaRPr lang="en-US" sz="900" spc="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6232" y="1173119"/>
            <a:ext cx="5689058" cy="270843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200" b="1" i="1" dirty="0">
                <a:solidFill>
                  <a:schemeClr val="bg1"/>
                </a:solidFill>
                <a:latin typeface="Arial" charset="0"/>
              </a:rPr>
              <a:t>“This delightful city – nicknamed </a:t>
            </a:r>
            <a:r>
              <a:rPr lang="en-US" sz="2200" b="1" i="1" dirty="0" smtClean="0">
                <a:solidFill>
                  <a:schemeClr val="bg1"/>
                </a:solidFill>
                <a:latin typeface="Arial" charset="0"/>
              </a:rPr>
              <a:t/>
            </a:r>
            <a:br>
              <a:rPr lang="en-US" sz="2200" b="1" i="1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sz="2200" b="1" i="1" dirty="0" smtClean="0">
                <a:solidFill>
                  <a:schemeClr val="bg1"/>
                </a:solidFill>
                <a:latin typeface="Arial" charset="0"/>
              </a:rPr>
              <a:t>  the </a:t>
            </a:r>
            <a:r>
              <a:rPr lang="en-US" sz="2200" b="1" i="1" dirty="0">
                <a:solidFill>
                  <a:schemeClr val="bg1"/>
                </a:solidFill>
                <a:latin typeface="Arial" charset="0"/>
              </a:rPr>
              <a:t>‘Peg – is a fabulous destination in </a:t>
            </a:r>
            <a:r>
              <a:rPr lang="en-US" sz="2200" b="1" i="1" dirty="0" smtClean="0">
                <a:solidFill>
                  <a:schemeClr val="bg1"/>
                </a:solidFill>
                <a:latin typeface="Arial" charset="0"/>
              </a:rPr>
              <a:t/>
            </a:r>
            <a:br>
              <a:rPr lang="en-US" sz="2200" b="1" i="1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sz="2200" b="1" i="1" dirty="0" smtClean="0">
                <a:solidFill>
                  <a:schemeClr val="bg1"/>
                </a:solidFill>
                <a:latin typeface="Arial" charset="0"/>
              </a:rPr>
              <a:t>  its </a:t>
            </a:r>
            <a:r>
              <a:rPr lang="en-US" sz="2200" b="1" i="1" dirty="0">
                <a:solidFill>
                  <a:schemeClr val="bg1"/>
                </a:solidFill>
                <a:latin typeface="Arial" charset="0"/>
              </a:rPr>
              <a:t>own right. And, it seems, visitors are </a:t>
            </a:r>
            <a:r>
              <a:rPr lang="en-US" sz="2200" b="1" i="1" dirty="0" smtClean="0">
                <a:solidFill>
                  <a:schemeClr val="bg1"/>
                </a:solidFill>
                <a:latin typeface="Arial" charset="0"/>
              </a:rPr>
              <a:t/>
            </a:r>
            <a:br>
              <a:rPr lang="en-US" sz="2200" b="1" i="1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sz="2200" b="1" i="1" dirty="0" smtClean="0">
                <a:solidFill>
                  <a:schemeClr val="bg1"/>
                </a:solidFill>
                <a:latin typeface="Arial" charset="0"/>
              </a:rPr>
              <a:t>  finally </a:t>
            </a:r>
            <a:r>
              <a:rPr lang="en-US" sz="2200" b="1" i="1" dirty="0">
                <a:solidFill>
                  <a:schemeClr val="bg1"/>
                </a:solidFill>
                <a:latin typeface="Arial" charset="0"/>
              </a:rPr>
              <a:t>awake to its charms: cutting-edge </a:t>
            </a:r>
            <a:r>
              <a:rPr lang="en-US" sz="2200" b="1" i="1" dirty="0" smtClean="0">
                <a:solidFill>
                  <a:schemeClr val="bg1"/>
                </a:solidFill>
                <a:latin typeface="Arial" charset="0"/>
              </a:rPr>
              <a:t/>
            </a:r>
            <a:br>
              <a:rPr lang="en-US" sz="2200" b="1" i="1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sz="2200" b="1" i="1" dirty="0" smtClean="0">
                <a:solidFill>
                  <a:schemeClr val="bg1"/>
                </a:solidFill>
                <a:latin typeface="Arial" charset="0"/>
              </a:rPr>
              <a:t>  museums </a:t>
            </a:r>
            <a:r>
              <a:rPr lang="en-US" sz="2200" b="1" i="1" dirty="0">
                <a:solidFill>
                  <a:schemeClr val="bg1"/>
                </a:solidFill>
                <a:latin typeface="Arial" charset="0"/>
              </a:rPr>
              <a:t>and architectural marvels, </a:t>
            </a:r>
            <a:r>
              <a:rPr lang="en-US" sz="2200" b="1" i="1" dirty="0" smtClean="0">
                <a:solidFill>
                  <a:schemeClr val="bg1"/>
                </a:solidFill>
                <a:latin typeface="Arial" charset="0"/>
              </a:rPr>
              <a:t/>
            </a:r>
            <a:br>
              <a:rPr lang="en-US" sz="2200" b="1" i="1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sz="2200" b="1" i="1" dirty="0" smtClean="0">
                <a:solidFill>
                  <a:schemeClr val="bg1"/>
                </a:solidFill>
                <a:latin typeface="Arial" charset="0"/>
              </a:rPr>
              <a:t>  top-notch </a:t>
            </a:r>
            <a:r>
              <a:rPr lang="en-US" sz="2200" b="1" i="1" dirty="0">
                <a:solidFill>
                  <a:schemeClr val="bg1"/>
                </a:solidFill>
                <a:latin typeface="Arial" charset="0"/>
              </a:rPr>
              <a:t>eateries, fun cultural events… </a:t>
            </a:r>
            <a:r>
              <a:rPr lang="en-US" sz="2200" b="1" i="1" dirty="0" smtClean="0">
                <a:solidFill>
                  <a:schemeClr val="bg1"/>
                </a:solidFill>
                <a:latin typeface="Arial" charset="0"/>
              </a:rPr>
              <a:t/>
            </a:r>
            <a:br>
              <a:rPr lang="en-US" sz="2200" b="1" i="1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sz="2200" b="1" i="1" dirty="0" smtClean="0">
                <a:solidFill>
                  <a:schemeClr val="bg1"/>
                </a:solidFill>
                <a:latin typeface="Arial" charset="0"/>
              </a:rPr>
              <a:t>  all </a:t>
            </a:r>
            <a:r>
              <a:rPr lang="en-US" sz="2200" b="1" i="1" dirty="0">
                <a:solidFill>
                  <a:schemeClr val="bg1"/>
                </a:solidFill>
                <a:latin typeface="Arial" charset="0"/>
              </a:rPr>
              <a:t>set within the enticing context of </a:t>
            </a:r>
            <a:r>
              <a:rPr lang="en-US" sz="2200" b="1" i="1" dirty="0" smtClean="0">
                <a:solidFill>
                  <a:schemeClr val="bg1"/>
                </a:solidFill>
                <a:latin typeface="Arial" charset="0"/>
              </a:rPr>
              <a:t/>
            </a:r>
            <a:br>
              <a:rPr lang="en-US" sz="2200" b="1" i="1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sz="2200" b="1" i="1" dirty="0" smtClean="0">
                <a:solidFill>
                  <a:schemeClr val="bg1"/>
                </a:solidFill>
                <a:latin typeface="Arial" charset="0"/>
              </a:rPr>
              <a:t>  the </a:t>
            </a:r>
            <a:r>
              <a:rPr lang="en-US" sz="2200" b="1" i="1" dirty="0">
                <a:solidFill>
                  <a:schemeClr val="bg1"/>
                </a:solidFill>
                <a:latin typeface="Arial" charset="0"/>
              </a:rPr>
              <a:t>city’s booming history.”</a:t>
            </a:r>
            <a:endParaRPr lang="en-US" sz="2200" dirty="0"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6783" y="4203879"/>
            <a:ext cx="5505284" cy="308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sz="600" b="1" i="1" spc="300" dirty="0" smtClean="0">
                <a:solidFill>
                  <a:schemeClr val="bg1"/>
                </a:solidFill>
                <a:latin typeface="Arial" charset="0"/>
              </a:rPr>
              <a:t>•••••••••••••••••••••••••••••••••••••••••••••••••••••••••••••••••••••••••••••••••••</a:t>
            </a:r>
            <a:endParaRPr lang="en-US" sz="600" spc="300" dirty="0"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63" y="4453818"/>
            <a:ext cx="1692875" cy="85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54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25020" y="6388987"/>
            <a:ext cx="5724394" cy="1384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900" b="1" spc="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ECONOMIC DEVELOPMENT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   </a:t>
            </a:r>
            <a:r>
              <a:rPr lang="en-US" sz="900" spc="50" dirty="0" smtClean="0">
                <a:solidFill>
                  <a:schemeClr val="tx1">
                    <a:alpha val="20000"/>
                  </a:schemeClr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   </a:t>
            </a:r>
            <a:r>
              <a:rPr lang="en-US" sz="900" b="1" spc="50" dirty="0" smtClean="0">
                <a:solidFill>
                  <a:srgbClr val="12AB4D"/>
                </a:solidFill>
                <a:latin typeface="Arial" charset="0"/>
                <a:ea typeface="Arial" charset="0"/>
                <a:cs typeface="Arial" charset="0"/>
              </a:rPr>
              <a:t>YES!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</a:t>
            </a:r>
            <a:endParaRPr lang="en-US" sz="900" spc="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4992" y="605591"/>
            <a:ext cx="523389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Fun facts</a:t>
            </a:r>
            <a:endParaRPr lang="en-US" sz="4000" b="1" spc="-30" dirty="0">
              <a:solidFill>
                <a:srgbClr val="12578C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06151" y="2569313"/>
            <a:ext cx="254081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The vaccine to cure </a:t>
            </a:r>
            <a:r>
              <a:rPr lang="en-US" b="1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Ebola</a:t>
            </a:r>
            <a:r>
              <a:rPr lang="en-US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 was created in Winnipeg in 2015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80" y="1257299"/>
            <a:ext cx="1179041" cy="11790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224" y="1457067"/>
            <a:ext cx="989571" cy="9895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982" y="1334530"/>
            <a:ext cx="1061308" cy="10613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45" y="3963085"/>
            <a:ext cx="1041401" cy="10414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773" y="3830595"/>
            <a:ext cx="1186249" cy="118624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399924" y="2569313"/>
            <a:ext cx="254081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b="1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Winnie the Pooh </a:t>
            </a:r>
            <a:r>
              <a:rPr lang="en-US" b="1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b="1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was </a:t>
            </a:r>
            <a:r>
              <a:rPr lang="en-US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named after Winnipeg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994843" y="2569313"/>
            <a:ext cx="254081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b="1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cell phone </a:t>
            </a:r>
            <a:r>
              <a:rPr lang="en-US" b="1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b="1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was </a:t>
            </a:r>
            <a:r>
              <a:rPr lang="en-US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invented by </a:t>
            </a:r>
            <a:r>
              <a:rPr lang="en-US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a </a:t>
            </a:r>
            <a:r>
              <a:rPr lang="en-US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Winnipegger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06151" y="5090091"/>
            <a:ext cx="2540811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The packaging for </a:t>
            </a:r>
            <a:r>
              <a:rPr lang="en-US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b="1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all </a:t>
            </a:r>
            <a:r>
              <a:rPr lang="en-US" b="1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bacon </a:t>
            </a:r>
            <a:r>
              <a:rPr lang="en-US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sold in </a:t>
            </a:r>
            <a:r>
              <a:rPr lang="en-US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North </a:t>
            </a:r>
            <a:r>
              <a:rPr lang="en-US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America is </a:t>
            </a:r>
            <a:r>
              <a:rPr lang="en-US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made in </a:t>
            </a:r>
            <a:r>
              <a:rPr lang="en-US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Winnipeg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399924" y="5090091"/>
            <a:ext cx="2540811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b="1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James Bond </a:t>
            </a:r>
            <a:r>
              <a:rPr lang="en-US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is modeled after Winnipeg-born spymaster Sir William Stephenson.</a:t>
            </a:r>
          </a:p>
        </p:txBody>
      </p:sp>
    </p:spTree>
    <p:extLst>
      <p:ext uri="{BB962C8B-B14F-4D97-AF65-F5344CB8AC3E}">
        <p14:creationId xmlns:p14="http://schemas.microsoft.com/office/powerpoint/2010/main" val="76831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25020" y="6388987"/>
            <a:ext cx="5724394" cy="1384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900" b="1" spc="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ECONOMIC DEVELOPMENT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   </a:t>
            </a:r>
            <a:r>
              <a:rPr lang="en-US" sz="900" spc="50" dirty="0" smtClean="0">
                <a:solidFill>
                  <a:schemeClr val="tx1">
                    <a:alpha val="20000"/>
                  </a:schemeClr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   </a:t>
            </a:r>
            <a:r>
              <a:rPr lang="en-US" sz="900" b="1" spc="50" dirty="0" smtClean="0">
                <a:solidFill>
                  <a:srgbClr val="12AB4D"/>
                </a:solidFill>
                <a:latin typeface="Arial" charset="0"/>
                <a:ea typeface="Arial" charset="0"/>
                <a:cs typeface="Arial" charset="0"/>
              </a:rPr>
              <a:t>YES!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</a:t>
            </a:r>
            <a:endParaRPr lang="en-US" sz="900" spc="5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94" y="1548027"/>
            <a:ext cx="838887" cy="8388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05793" y="1548027"/>
            <a:ext cx="786834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000" b="1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#1</a:t>
            </a:r>
            <a:endParaRPr lang="en-US" sz="4000" b="1" dirty="0">
              <a:solidFill>
                <a:srgbClr val="12578C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61672" y="1577370"/>
            <a:ext cx="3466133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7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most cost-competitive city across all of the U.S. and Western Canada </a:t>
            </a:r>
          </a:p>
        </p:txBody>
      </p:sp>
      <p:sp>
        <p:nvSpPr>
          <p:cNvPr id="7" name="Rectangle 6"/>
          <p:cNvSpPr/>
          <p:nvPr/>
        </p:nvSpPr>
        <p:spPr>
          <a:xfrm>
            <a:off x="1729946" y="3043195"/>
            <a:ext cx="108739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b="1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top</a:t>
            </a:r>
            <a:r>
              <a:rPr lang="en-US" sz="4000" b="1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7</a:t>
            </a:r>
            <a:endParaRPr lang="en-US" sz="4000" b="1" dirty="0">
              <a:solidFill>
                <a:srgbClr val="12578C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61672" y="3060181"/>
            <a:ext cx="3466133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7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intelligent communities </a:t>
            </a:r>
            <a:r>
              <a:rPr lang="en-US" sz="17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7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7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in </a:t>
            </a:r>
            <a:r>
              <a:rPr lang="en-US" sz="1700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the world </a:t>
            </a:r>
          </a:p>
        </p:txBody>
      </p:sp>
      <p:sp>
        <p:nvSpPr>
          <p:cNvPr id="9" name="Rectangle 8"/>
          <p:cNvSpPr/>
          <p:nvPr/>
        </p:nvSpPr>
        <p:spPr>
          <a:xfrm>
            <a:off x="1729946" y="4575434"/>
            <a:ext cx="108739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b="1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top</a:t>
            </a:r>
            <a:r>
              <a:rPr lang="en-US" sz="4000" b="1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5</a:t>
            </a:r>
            <a:endParaRPr lang="en-US" sz="4000" b="1" dirty="0">
              <a:solidFill>
                <a:srgbClr val="12578C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61672" y="4592420"/>
            <a:ext cx="3466133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7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city for launching an online </a:t>
            </a:r>
            <a:br>
              <a:rPr lang="en-US" sz="17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7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business, worldwide</a:t>
            </a:r>
            <a:endParaRPr lang="en-US" sz="1700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4992" y="605591"/>
            <a:ext cx="3664586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Why Winnipeg?</a:t>
            </a:r>
            <a:endParaRPr lang="en-US" sz="4000" b="1" spc="-30" dirty="0">
              <a:solidFill>
                <a:srgbClr val="12578C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61672" y="2194306"/>
            <a:ext cx="3466133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100" b="1" i="1" spc="-30" dirty="0" smtClean="0">
                <a:solidFill>
                  <a:srgbClr val="12578C">
                    <a:alpha val="42000"/>
                  </a:srgbClr>
                </a:solidFill>
                <a:latin typeface="Arial" charset="0"/>
                <a:ea typeface="Arial" charset="0"/>
                <a:cs typeface="Arial" charset="0"/>
              </a:rPr>
              <a:t>(KPMG, 2016)</a:t>
            </a:r>
            <a:endParaRPr lang="en-US" sz="1100" b="1" i="1" spc="-30" dirty="0">
              <a:solidFill>
                <a:srgbClr val="12578C">
                  <a:alpha val="42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61672" y="3689603"/>
            <a:ext cx="3466133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100" b="1" i="1" spc="-30" dirty="0" smtClean="0">
                <a:solidFill>
                  <a:srgbClr val="12578C">
                    <a:alpha val="42000"/>
                  </a:srgbClr>
                </a:solidFill>
                <a:latin typeface="Arial" charset="0"/>
                <a:ea typeface="Arial" charset="0"/>
                <a:cs typeface="Arial" charset="0"/>
              </a:rPr>
              <a:t>(Intelligent Community Forum, 2018, 2016, 2014)</a:t>
            </a:r>
            <a:endParaRPr lang="en-US" sz="1100" b="1" i="1" spc="-30" dirty="0">
              <a:solidFill>
                <a:srgbClr val="12578C">
                  <a:alpha val="42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61672" y="5226019"/>
            <a:ext cx="3466133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100" b="1" i="1" spc="-30" dirty="0" smtClean="0">
                <a:solidFill>
                  <a:srgbClr val="12578C">
                    <a:alpha val="42000"/>
                  </a:srgbClr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1100" b="1" i="1" spc="-30" dirty="0" err="1" smtClean="0">
                <a:solidFill>
                  <a:srgbClr val="12578C">
                    <a:alpha val="42000"/>
                  </a:srgbClr>
                </a:solidFill>
                <a:latin typeface="Arial" charset="0"/>
                <a:ea typeface="Arial" charset="0"/>
                <a:cs typeface="Arial" charset="0"/>
              </a:rPr>
              <a:t>Sellics</a:t>
            </a:r>
            <a:r>
              <a:rPr lang="en-US" sz="1100" b="1" i="1" spc="-30" dirty="0" smtClean="0">
                <a:solidFill>
                  <a:srgbClr val="12578C">
                    <a:alpha val="42000"/>
                  </a:srgbClr>
                </a:solidFill>
                <a:latin typeface="Arial" charset="0"/>
                <a:ea typeface="Arial" charset="0"/>
                <a:cs typeface="Arial" charset="0"/>
              </a:rPr>
              <a:t>, 2018)</a:t>
            </a:r>
            <a:endParaRPr lang="en-US" sz="1100" b="1" i="1" spc="-30" dirty="0">
              <a:solidFill>
                <a:srgbClr val="12578C">
                  <a:alpha val="42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16" y="2949105"/>
            <a:ext cx="826175" cy="8261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94" y="4549897"/>
            <a:ext cx="845399" cy="84539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962" y="1458670"/>
            <a:ext cx="1037395" cy="103739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165" y="3143672"/>
            <a:ext cx="879457" cy="87945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8044130" y="1548027"/>
            <a:ext cx="786834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000" b="1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#1</a:t>
            </a:r>
            <a:endParaRPr lang="en-US" sz="4000" b="1" dirty="0">
              <a:solidFill>
                <a:srgbClr val="12578C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800009" y="1577370"/>
            <a:ext cx="3466133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7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lowest-cost location for select</a:t>
            </a:r>
            <a:br>
              <a:rPr lang="en-US" sz="17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7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U.S. and Canadian businesses</a:t>
            </a:r>
            <a:endParaRPr lang="en-US" sz="1700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800009" y="2206664"/>
            <a:ext cx="3466133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100" b="1" i="1" spc="-30" dirty="0" smtClean="0">
                <a:solidFill>
                  <a:srgbClr val="12578C">
                    <a:alpha val="42000"/>
                  </a:srgbClr>
                </a:solidFill>
                <a:latin typeface="Arial" charset="0"/>
                <a:ea typeface="Arial" charset="0"/>
                <a:cs typeface="Arial" charset="0"/>
              </a:rPr>
              <a:t>(Canadian Business Magazine, 2016)</a:t>
            </a:r>
            <a:endParaRPr lang="en-US" sz="1100" b="1" i="1" spc="-30" dirty="0">
              <a:solidFill>
                <a:srgbClr val="12578C">
                  <a:alpha val="42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130628" y="3187349"/>
            <a:ext cx="786834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000" b="1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10</a:t>
            </a:r>
            <a:endParaRPr lang="en-US" sz="4000" b="1" dirty="0">
              <a:solidFill>
                <a:srgbClr val="12578C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848538" y="2994269"/>
            <a:ext cx="2605277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700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Manitoba is one of the</a:t>
            </a:r>
            <a:endParaRPr lang="en-US" sz="1700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787652" y="3562680"/>
            <a:ext cx="2605277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700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destinations for 2019</a:t>
            </a:r>
            <a:endParaRPr lang="en-US" sz="1700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723870" y="3261490"/>
            <a:ext cx="2409568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000" b="1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‘best in travel’</a:t>
            </a:r>
            <a:endParaRPr lang="en-US" sz="2000" b="1" dirty="0">
              <a:solidFill>
                <a:srgbClr val="12578C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800010" y="3920127"/>
            <a:ext cx="2358142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100" b="1" i="1" spc="-30" smtClean="0">
                <a:solidFill>
                  <a:srgbClr val="12578C">
                    <a:alpha val="42000"/>
                  </a:srgbClr>
                </a:solidFill>
                <a:latin typeface="Arial" charset="0"/>
                <a:ea typeface="Arial" charset="0"/>
                <a:cs typeface="Arial" charset="0"/>
              </a:rPr>
              <a:t>(Lonely Planet)</a:t>
            </a:r>
            <a:endParaRPr lang="en-US" sz="1100" b="1" i="1" spc="-30" dirty="0">
              <a:solidFill>
                <a:srgbClr val="12578C">
                  <a:alpha val="42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02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99760" y="6288779"/>
            <a:ext cx="5724394" cy="1384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900" b="1" spc="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ECONOMIC DEVELOPMENT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   </a:t>
            </a:r>
            <a:r>
              <a:rPr lang="en-US" sz="900" spc="50" dirty="0" smtClean="0">
                <a:solidFill>
                  <a:schemeClr val="tx1">
                    <a:alpha val="20000"/>
                  </a:schemeClr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   </a:t>
            </a:r>
            <a:r>
              <a:rPr lang="en-US" sz="900" b="1" spc="50" dirty="0" smtClean="0">
                <a:solidFill>
                  <a:srgbClr val="12AB4D"/>
                </a:solidFill>
                <a:latin typeface="Arial" charset="0"/>
                <a:ea typeface="Arial" charset="0"/>
                <a:cs typeface="Arial" charset="0"/>
              </a:rPr>
              <a:t>YES!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</a:t>
            </a:r>
            <a:endParaRPr lang="en-US" sz="900" spc="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9162" y="1420255"/>
            <a:ext cx="5338513" cy="240065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600" b="1" i="1" dirty="0">
                <a:solidFill>
                  <a:schemeClr val="bg1"/>
                </a:solidFill>
                <a:latin typeface="Arial" charset="0"/>
              </a:rPr>
              <a:t>“[Winnipeg] has all the amenities </a:t>
            </a:r>
            <a:r>
              <a:rPr lang="en-US" sz="2600" b="1" i="1" smtClean="0">
                <a:solidFill>
                  <a:schemeClr val="bg1"/>
                </a:solidFill>
                <a:latin typeface="Arial" charset="0"/>
              </a:rPr>
              <a:t/>
            </a:r>
            <a:br>
              <a:rPr lang="en-US" sz="2600" b="1" i="1" smtClean="0">
                <a:solidFill>
                  <a:schemeClr val="bg1"/>
                </a:solidFill>
                <a:latin typeface="Arial" charset="0"/>
              </a:rPr>
            </a:br>
            <a:r>
              <a:rPr lang="en-US" sz="2600" b="1" i="1" smtClean="0">
                <a:solidFill>
                  <a:schemeClr val="bg1"/>
                </a:solidFill>
                <a:latin typeface="Arial" charset="0"/>
              </a:rPr>
              <a:t>  of </a:t>
            </a:r>
            <a:r>
              <a:rPr lang="en-US" sz="2600" b="1" i="1" dirty="0">
                <a:solidFill>
                  <a:schemeClr val="bg1"/>
                </a:solidFill>
                <a:latin typeface="Arial" charset="0"/>
              </a:rPr>
              <a:t>a big city – a vibrant dining </a:t>
            </a:r>
            <a:r>
              <a:rPr lang="en-US" sz="2600" b="1" i="1" smtClean="0">
                <a:solidFill>
                  <a:schemeClr val="bg1"/>
                </a:solidFill>
                <a:latin typeface="Arial" charset="0"/>
              </a:rPr>
              <a:t/>
            </a:r>
            <a:br>
              <a:rPr lang="en-US" sz="2600" b="1" i="1" smtClean="0">
                <a:solidFill>
                  <a:schemeClr val="bg1"/>
                </a:solidFill>
                <a:latin typeface="Arial" charset="0"/>
              </a:rPr>
            </a:br>
            <a:r>
              <a:rPr lang="en-US" sz="2600" b="1" i="1" smtClean="0">
                <a:solidFill>
                  <a:schemeClr val="bg1"/>
                </a:solidFill>
                <a:latin typeface="Arial" charset="0"/>
              </a:rPr>
              <a:t>  scene</a:t>
            </a:r>
            <a:r>
              <a:rPr lang="en-US" sz="2600" b="1" i="1" dirty="0">
                <a:solidFill>
                  <a:schemeClr val="bg1"/>
                </a:solidFill>
                <a:latin typeface="Arial" charset="0"/>
              </a:rPr>
              <a:t>, a world-class zoo, </a:t>
            </a:r>
            <a:r>
              <a:rPr lang="en-US" sz="2600" b="1" i="1" smtClean="0">
                <a:solidFill>
                  <a:schemeClr val="bg1"/>
                </a:solidFill>
                <a:latin typeface="Arial" charset="0"/>
              </a:rPr>
              <a:t/>
            </a:r>
            <a:br>
              <a:rPr lang="en-US" sz="2600" b="1" i="1" smtClean="0">
                <a:solidFill>
                  <a:schemeClr val="bg1"/>
                </a:solidFill>
                <a:latin typeface="Arial" charset="0"/>
              </a:rPr>
            </a:br>
            <a:r>
              <a:rPr lang="en-US" sz="2600" b="1" i="1" smtClean="0">
                <a:solidFill>
                  <a:schemeClr val="bg1"/>
                </a:solidFill>
                <a:latin typeface="Arial" charset="0"/>
              </a:rPr>
              <a:t>  fascinating </a:t>
            </a:r>
            <a:r>
              <a:rPr lang="en-US" sz="2600" b="1" i="1" dirty="0">
                <a:solidFill>
                  <a:schemeClr val="bg1"/>
                </a:solidFill>
                <a:latin typeface="Arial" charset="0"/>
              </a:rPr>
              <a:t>neighborhoods – </a:t>
            </a:r>
            <a:r>
              <a:rPr lang="en-US" sz="2600" b="1" i="1" smtClean="0">
                <a:solidFill>
                  <a:schemeClr val="bg1"/>
                </a:solidFill>
                <a:latin typeface="Arial" charset="0"/>
              </a:rPr>
              <a:t/>
            </a:r>
            <a:br>
              <a:rPr lang="en-US" sz="2600" b="1" i="1" smtClean="0">
                <a:solidFill>
                  <a:schemeClr val="bg1"/>
                </a:solidFill>
                <a:latin typeface="Arial" charset="0"/>
              </a:rPr>
            </a:br>
            <a:r>
              <a:rPr lang="en-US" sz="2600" b="1" i="1" smtClean="0">
                <a:solidFill>
                  <a:schemeClr val="bg1"/>
                </a:solidFill>
                <a:latin typeface="Arial" charset="0"/>
              </a:rPr>
              <a:t>  but </a:t>
            </a:r>
            <a:r>
              <a:rPr lang="en-US" sz="2600" b="1" i="1" dirty="0">
                <a:solidFill>
                  <a:schemeClr val="bg1"/>
                </a:solidFill>
                <a:latin typeface="Arial" charset="0"/>
              </a:rPr>
              <a:t>with plenty of green space </a:t>
            </a:r>
            <a:r>
              <a:rPr lang="en-US" sz="2600" b="1" i="1" smtClean="0">
                <a:solidFill>
                  <a:schemeClr val="bg1"/>
                </a:solidFill>
                <a:latin typeface="Arial" charset="0"/>
              </a:rPr>
              <a:t/>
            </a:r>
            <a:br>
              <a:rPr lang="en-US" sz="2600" b="1" i="1" smtClean="0">
                <a:solidFill>
                  <a:schemeClr val="bg1"/>
                </a:solidFill>
                <a:latin typeface="Arial" charset="0"/>
              </a:rPr>
            </a:br>
            <a:r>
              <a:rPr lang="en-US" sz="2600" b="1" i="1" smtClean="0">
                <a:solidFill>
                  <a:schemeClr val="bg1"/>
                </a:solidFill>
                <a:latin typeface="Arial" charset="0"/>
              </a:rPr>
              <a:t>  and </a:t>
            </a:r>
            <a:r>
              <a:rPr lang="en-US" sz="2600" b="1" i="1" dirty="0">
                <a:solidFill>
                  <a:schemeClr val="bg1"/>
                </a:solidFill>
                <a:latin typeface="Arial" charset="0"/>
              </a:rPr>
              <a:t>a compact footprint.”</a:t>
            </a:r>
            <a:endParaRPr lang="en-US" sz="2600" dirty="0"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6783" y="4203879"/>
            <a:ext cx="5505284" cy="308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sz="600" b="1" i="1" spc="300" dirty="0" smtClean="0">
                <a:solidFill>
                  <a:schemeClr val="bg1"/>
                </a:solidFill>
                <a:latin typeface="Arial" charset="0"/>
              </a:rPr>
              <a:t>•••••••••••••••••••••••••••••••••••••••••••••••••••••••••••••••••••••••••••••••••••</a:t>
            </a:r>
            <a:endParaRPr lang="en-US" sz="600" spc="300" dirty="0"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58" y="4490282"/>
            <a:ext cx="1475945" cy="10284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64216" y="5345278"/>
            <a:ext cx="184739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200" b="1" i="1" dirty="0" smtClean="0">
                <a:solidFill>
                  <a:srgbClr val="9BB9CE"/>
                </a:solidFill>
                <a:latin typeface="Arial" charset="0"/>
                <a:ea typeface="Arial" charset="0"/>
                <a:cs typeface="Arial" charset="0"/>
              </a:rPr>
              <a:t>– Stacy Brooks</a:t>
            </a:r>
            <a:endParaRPr lang="en-US" sz="1200" b="1" i="1" dirty="0">
              <a:solidFill>
                <a:srgbClr val="9BB9C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71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22278" y="6205541"/>
            <a:ext cx="6667062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en-US" sz="120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Suite 810, One Lombard Place  |  Winnipeg, Manitoba  |  Canada R3B 0X3       </a:t>
            </a:r>
            <a:r>
              <a:rPr lang="en-US" sz="1200" b="1" dirty="0" err="1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Edwinnipeg.com</a:t>
            </a:r>
            <a:endParaRPr lang="en-US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7349" y="605591"/>
            <a:ext cx="523389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b="1" spc="-3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Additional resources</a:t>
            </a:r>
            <a:endParaRPr lang="en-US" sz="4000" b="1" spc="-30" dirty="0"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7349" y="1285212"/>
            <a:ext cx="523389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 find out more about Winnipeg, visit:</a:t>
            </a:r>
            <a:endParaRPr lang="en-US" b="1" dirty="0"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35" y="1837038"/>
            <a:ext cx="3425130" cy="1931773"/>
          </a:xfrm>
          <a:prstGeom prst="rect">
            <a:avLst/>
          </a:prstGeom>
        </p:spPr>
      </p:pic>
      <p:pic>
        <p:nvPicPr>
          <p:cNvPr id="6" name="Picture 5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711" y="1837038"/>
            <a:ext cx="3425130" cy="1931773"/>
          </a:xfrm>
          <a:prstGeom prst="rect">
            <a:avLst/>
          </a:prstGeom>
        </p:spPr>
      </p:pic>
      <p:pic>
        <p:nvPicPr>
          <p:cNvPr id="12" name="Picture 11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74" y="1837038"/>
            <a:ext cx="3425130" cy="1931773"/>
          </a:xfrm>
          <a:prstGeom prst="rect">
            <a:avLst/>
          </a:prstGeom>
        </p:spPr>
      </p:pic>
      <p:sp>
        <p:nvSpPr>
          <p:cNvPr id="13" name="Rectangle 12">
            <a:hlinkClick r:id="rId3"/>
          </p:cNvPr>
          <p:cNvSpPr/>
          <p:nvPr/>
        </p:nvSpPr>
        <p:spPr>
          <a:xfrm>
            <a:off x="697349" y="3954271"/>
            <a:ext cx="14650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Edwinnipeg.com</a:t>
            </a:r>
            <a:endParaRPr lang="en-US" sz="1400" b="1" dirty="0"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Rectangle 13">
            <a:hlinkClick r:id="rId5"/>
          </p:cNvPr>
          <p:cNvSpPr/>
          <p:nvPr/>
        </p:nvSpPr>
        <p:spPr>
          <a:xfrm>
            <a:off x="4354949" y="3954271"/>
            <a:ext cx="190992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Tourismwinnipeg.com</a:t>
            </a:r>
            <a:endParaRPr lang="en-US" sz="1400" b="1" dirty="0"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ectangle 14">
            <a:hlinkClick r:id="rId7"/>
          </p:cNvPr>
          <p:cNvSpPr/>
          <p:nvPr/>
        </p:nvSpPr>
        <p:spPr>
          <a:xfrm>
            <a:off x="8012549" y="3954271"/>
            <a:ext cx="152686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Yeswinnipeg.com</a:t>
            </a:r>
            <a:endParaRPr lang="en-US" sz="1400" b="1" dirty="0"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22278" y="6205541"/>
            <a:ext cx="6667062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en-US" sz="120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Suite 810, One Lombard Place  |  Winnipeg, Manitoba  |  Canada R3B 0X3       </a:t>
            </a:r>
            <a:r>
              <a:rPr lang="en-US" sz="1200" b="1" dirty="0" err="1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Edwinnipeg.com</a:t>
            </a:r>
            <a:endParaRPr lang="en-US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9706" y="605591"/>
            <a:ext cx="523389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b="1" spc="-3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Additional resources</a:t>
            </a:r>
            <a:endParaRPr lang="en-US" sz="4000" b="1" spc="-30" dirty="0"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9706" y="1212739"/>
            <a:ext cx="523389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Videos:</a:t>
            </a:r>
            <a:endParaRPr lang="en-US" b="1" dirty="0"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12">
            <a:hlinkClick r:id="rId3"/>
          </p:cNvPr>
          <p:cNvSpPr/>
          <p:nvPr/>
        </p:nvSpPr>
        <p:spPr>
          <a:xfrm>
            <a:off x="709705" y="4819244"/>
            <a:ext cx="252560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https://</a:t>
            </a:r>
            <a:r>
              <a:rPr lang="en-US" sz="8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www.youtube.com</a:t>
            </a:r>
            <a:r>
              <a:rPr lang="en-US" sz="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/</a:t>
            </a:r>
            <a:r>
              <a:rPr lang="en-US" sz="8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watch?v</a:t>
            </a:r>
            <a:r>
              <a:rPr lang="en-US" sz="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=LAhnl6HIcYI</a:t>
            </a:r>
          </a:p>
        </p:txBody>
      </p:sp>
      <p:sp>
        <p:nvSpPr>
          <p:cNvPr id="14" name="Rectangle 13">
            <a:hlinkClick r:id="rId4"/>
          </p:cNvPr>
          <p:cNvSpPr/>
          <p:nvPr/>
        </p:nvSpPr>
        <p:spPr>
          <a:xfrm>
            <a:off x="3455428" y="4819245"/>
            <a:ext cx="2526856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https://</a:t>
            </a:r>
            <a:r>
              <a:rPr lang="en-US" sz="8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www.youtube.com</a:t>
            </a:r>
            <a:r>
              <a:rPr lang="en-US" sz="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/</a:t>
            </a:r>
            <a:r>
              <a:rPr lang="en-US" sz="8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watch?v</a:t>
            </a:r>
            <a:r>
              <a:rPr lang="en-US" sz="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=zcol-i6Ylck</a:t>
            </a:r>
          </a:p>
        </p:txBody>
      </p:sp>
      <p:sp>
        <p:nvSpPr>
          <p:cNvPr id="15" name="Rectangle 14">
            <a:hlinkClick r:id="rId5"/>
          </p:cNvPr>
          <p:cNvSpPr/>
          <p:nvPr/>
        </p:nvSpPr>
        <p:spPr>
          <a:xfrm>
            <a:off x="6215276" y="4819244"/>
            <a:ext cx="2526856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https://</a:t>
            </a:r>
            <a:r>
              <a:rPr lang="en-US" sz="8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www.youtube.com</a:t>
            </a:r>
            <a:r>
              <a:rPr lang="en-US" sz="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/</a:t>
            </a:r>
            <a:r>
              <a:rPr lang="en-US" sz="8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watch?v</a:t>
            </a:r>
            <a:r>
              <a:rPr lang="en-US" sz="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=J9fSHHES3-g </a:t>
            </a:r>
            <a:endParaRPr lang="en-US" sz="800" b="1" dirty="0"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54" y="1626973"/>
            <a:ext cx="2526855" cy="1425146"/>
          </a:xfrm>
          <a:prstGeom prst="rect">
            <a:avLst/>
          </a:prstGeom>
        </p:spPr>
      </p:pic>
      <p:pic>
        <p:nvPicPr>
          <p:cNvPr id="5" name="Picture 4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429" y="1626973"/>
            <a:ext cx="2526855" cy="1425146"/>
          </a:xfrm>
          <a:prstGeom prst="rect">
            <a:avLst/>
          </a:prstGeom>
        </p:spPr>
      </p:pic>
      <p:pic>
        <p:nvPicPr>
          <p:cNvPr id="7" name="Picture 6">
            <a:hlinkClick r:id="rId10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277" y="1626973"/>
            <a:ext cx="2526855" cy="1425146"/>
          </a:xfrm>
          <a:prstGeom prst="rect">
            <a:avLst/>
          </a:prstGeom>
        </p:spPr>
      </p:pic>
      <p:pic>
        <p:nvPicPr>
          <p:cNvPr id="8" name="Picture 7">
            <a:hlinkClick r:id="rId12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125" y="1626973"/>
            <a:ext cx="2526855" cy="1425146"/>
          </a:xfrm>
          <a:prstGeom prst="rect">
            <a:avLst/>
          </a:prstGeom>
        </p:spPr>
      </p:pic>
      <p:pic>
        <p:nvPicPr>
          <p:cNvPr id="16" name="Picture 15">
            <a:hlinkClick r:id="rId3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54" y="3366880"/>
            <a:ext cx="2526855" cy="1425146"/>
          </a:xfrm>
          <a:prstGeom prst="rect">
            <a:avLst/>
          </a:prstGeom>
        </p:spPr>
      </p:pic>
      <p:pic>
        <p:nvPicPr>
          <p:cNvPr id="17" name="Picture 16">
            <a:hlinkClick r:id="rId4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429" y="3366880"/>
            <a:ext cx="2526855" cy="1425146"/>
          </a:xfrm>
          <a:prstGeom prst="rect">
            <a:avLst/>
          </a:prstGeom>
        </p:spPr>
      </p:pic>
      <p:pic>
        <p:nvPicPr>
          <p:cNvPr id="18" name="Picture 17">
            <a:hlinkClick r:id="rId5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277" y="3366880"/>
            <a:ext cx="2526855" cy="1425146"/>
          </a:xfrm>
          <a:prstGeom prst="rect">
            <a:avLst/>
          </a:prstGeom>
        </p:spPr>
      </p:pic>
      <p:sp>
        <p:nvSpPr>
          <p:cNvPr id="19" name="Rectangle 18">
            <a:hlinkClick r:id="rId6"/>
          </p:cNvPr>
          <p:cNvSpPr/>
          <p:nvPr/>
        </p:nvSpPr>
        <p:spPr>
          <a:xfrm>
            <a:off x="709705" y="3084494"/>
            <a:ext cx="252560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https://</a:t>
            </a:r>
            <a:r>
              <a:rPr lang="en-US" sz="8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www.youtube.com</a:t>
            </a:r>
            <a:r>
              <a:rPr lang="en-US" sz="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/</a:t>
            </a:r>
            <a:r>
              <a:rPr lang="en-US" sz="8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watch?v</a:t>
            </a:r>
            <a:r>
              <a:rPr lang="en-US" sz="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=3uAfzofZVt8</a:t>
            </a:r>
          </a:p>
        </p:txBody>
      </p:sp>
      <p:sp>
        <p:nvSpPr>
          <p:cNvPr id="20" name="Rectangle 19">
            <a:hlinkClick r:id="rId8"/>
          </p:cNvPr>
          <p:cNvSpPr/>
          <p:nvPr/>
        </p:nvSpPr>
        <p:spPr>
          <a:xfrm>
            <a:off x="3455429" y="3084495"/>
            <a:ext cx="2526855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https://</a:t>
            </a:r>
            <a:r>
              <a:rPr lang="en-US" sz="8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www.youtube.com</a:t>
            </a:r>
            <a:r>
              <a:rPr lang="en-US" sz="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/</a:t>
            </a:r>
            <a:r>
              <a:rPr lang="en-US" sz="8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watch?v</a:t>
            </a:r>
            <a:r>
              <a:rPr lang="en-US" sz="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=WZ8RitmAgaU</a:t>
            </a:r>
          </a:p>
        </p:txBody>
      </p:sp>
      <p:sp>
        <p:nvSpPr>
          <p:cNvPr id="21" name="Rectangle 20">
            <a:hlinkClick r:id="rId10"/>
          </p:cNvPr>
          <p:cNvSpPr/>
          <p:nvPr/>
        </p:nvSpPr>
        <p:spPr>
          <a:xfrm>
            <a:off x="6215277" y="3084494"/>
            <a:ext cx="2526855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https://</a:t>
            </a:r>
            <a:r>
              <a:rPr lang="en-US" sz="8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www.youtube.com</a:t>
            </a:r>
            <a:r>
              <a:rPr lang="en-US" sz="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/</a:t>
            </a:r>
            <a:r>
              <a:rPr lang="en-US" sz="8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watch?v</a:t>
            </a:r>
            <a:r>
              <a:rPr lang="en-US" sz="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=</a:t>
            </a:r>
            <a:r>
              <a:rPr lang="en-US" sz="8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HWcISSJvDak</a:t>
            </a:r>
            <a:endParaRPr lang="en-US" sz="8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Rectangle 21">
            <a:hlinkClick r:id="rId12"/>
          </p:cNvPr>
          <p:cNvSpPr/>
          <p:nvPr/>
        </p:nvSpPr>
        <p:spPr>
          <a:xfrm>
            <a:off x="8975125" y="3084494"/>
            <a:ext cx="2526855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https://</a:t>
            </a:r>
            <a:r>
              <a:rPr lang="en-US" sz="8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www.youtube.com</a:t>
            </a:r>
            <a:r>
              <a:rPr lang="en-US" sz="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/</a:t>
            </a:r>
            <a:r>
              <a:rPr lang="en-US" sz="8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watch?v</a:t>
            </a:r>
            <a:r>
              <a:rPr lang="en-US" sz="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=uLTT7niDrb8</a:t>
            </a:r>
          </a:p>
        </p:txBody>
      </p:sp>
    </p:spTree>
    <p:extLst>
      <p:ext uri="{BB962C8B-B14F-4D97-AF65-F5344CB8AC3E}">
        <p14:creationId xmlns:p14="http://schemas.microsoft.com/office/powerpoint/2010/main" val="189551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25020" y="6388987"/>
            <a:ext cx="5724394" cy="1384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900" b="1" spc="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ECONOMIC DEVELOPMENT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   </a:t>
            </a:r>
            <a:r>
              <a:rPr lang="en-US" sz="900" spc="50" dirty="0" smtClean="0">
                <a:solidFill>
                  <a:schemeClr val="tx1">
                    <a:alpha val="20000"/>
                  </a:schemeClr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   </a:t>
            </a:r>
            <a:r>
              <a:rPr lang="en-US" sz="900" b="1" spc="50" dirty="0" smtClean="0">
                <a:solidFill>
                  <a:srgbClr val="12AB4D"/>
                </a:solidFill>
                <a:latin typeface="Arial" charset="0"/>
                <a:ea typeface="Arial" charset="0"/>
                <a:cs typeface="Arial" charset="0"/>
              </a:rPr>
              <a:t>YES!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</a:t>
            </a:r>
            <a:endParaRPr lang="en-US" sz="900" spc="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4992" y="605591"/>
            <a:ext cx="523389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The Winnipeg advantage</a:t>
            </a:r>
            <a:endParaRPr lang="en-US" sz="4000" b="1" spc="-30" dirty="0">
              <a:solidFill>
                <a:srgbClr val="12578C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21412" y="1700938"/>
            <a:ext cx="346613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Skilled</a:t>
            </a:r>
            <a:r>
              <a:rPr lang="en-US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 local talent base</a:t>
            </a:r>
            <a:endParaRPr lang="en-US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21412" y="2528841"/>
            <a:ext cx="346613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Low-cost </a:t>
            </a:r>
            <a:r>
              <a:rPr lang="en-US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renewable energy</a:t>
            </a:r>
            <a:endParaRPr lang="en-US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9055" y="3369100"/>
            <a:ext cx="346613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b="1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Short </a:t>
            </a:r>
            <a:r>
              <a:rPr lang="en-US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commute times</a:t>
            </a:r>
            <a:endParaRPr lang="en-US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09055" y="4209359"/>
            <a:ext cx="346613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Excellent </a:t>
            </a:r>
            <a:r>
              <a:rPr lang="en-US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schools</a:t>
            </a:r>
            <a:r>
              <a:rPr lang="en-US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, universities</a:t>
            </a:r>
            <a:br>
              <a:rPr lang="en-US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and colleges</a:t>
            </a:r>
            <a:endParaRPr lang="en-US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09055" y="5333824"/>
            <a:ext cx="346613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Work-life </a:t>
            </a:r>
            <a:r>
              <a:rPr lang="en-US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balance</a:t>
            </a:r>
            <a:r>
              <a:rPr lang="en-US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 opportunities</a:t>
            </a:r>
            <a:endParaRPr lang="en-US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96600" y="1700939"/>
            <a:ext cx="346613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Affordable </a:t>
            </a:r>
            <a:r>
              <a:rPr lang="en-US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real estate </a:t>
            </a:r>
            <a:br>
              <a:rPr lang="en-US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and cost </a:t>
            </a:r>
            <a:r>
              <a:rPr lang="en-US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of living</a:t>
            </a:r>
            <a:endParaRPr lang="en-US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96600" y="2813048"/>
            <a:ext cx="346613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b="1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Supportive </a:t>
            </a:r>
            <a:r>
              <a:rPr lang="en-US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business community</a:t>
            </a:r>
            <a:endParaRPr lang="en-US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96600" y="3653308"/>
            <a:ext cx="346613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b="1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Diverse </a:t>
            </a:r>
            <a:r>
              <a:rPr lang="en-US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economy</a:t>
            </a:r>
            <a:endParaRPr lang="en-US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96600" y="4493568"/>
            <a:ext cx="396040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Strong </a:t>
            </a:r>
            <a:r>
              <a:rPr lang="en-US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network of </a:t>
            </a:r>
            <a:r>
              <a:rPr lang="en-US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business resources</a:t>
            </a:r>
            <a:endParaRPr lang="en-US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65" y="1424459"/>
            <a:ext cx="737974" cy="7379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85" y="2293209"/>
            <a:ext cx="734197" cy="7341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16" y="3149944"/>
            <a:ext cx="682711" cy="682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65" y="4015945"/>
            <a:ext cx="760311" cy="7603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27" y="5009635"/>
            <a:ext cx="773327" cy="77332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873" y="1382925"/>
            <a:ext cx="1189337" cy="118933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070" y="2548238"/>
            <a:ext cx="790146" cy="79014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973" y="3367902"/>
            <a:ext cx="761313" cy="76131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952" y="4298778"/>
            <a:ext cx="856048" cy="85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3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99760" y="6288779"/>
            <a:ext cx="5724394" cy="1384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900" b="1" spc="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ECONOMIC DEVELOPMENT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   </a:t>
            </a:r>
            <a:r>
              <a:rPr lang="en-US" sz="900" spc="50" dirty="0" smtClean="0">
                <a:solidFill>
                  <a:schemeClr val="tx1">
                    <a:alpha val="20000"/>
                  </a:schemeClr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   </a:t>
            </a:r>
            <a:r>
              <a:rPr lang="en-US" sz="900" b="1" spc="50" dirty="0" smtClean="0">
                <a:solidFill>
                  <a:srgbClr val="12AB4D"/>
                </a:solidFill>
                <a:latin typeface="Arial" charset="0"/>
                <a:ea typeface="Arial" charset="0"/>
                <a:cs typeface="Arial" charset="0"/>
              </a:rPr>
              <a:t>YES!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</a:t>
            </a:r>
            <a:endParaRPr lang="en-US" sz="900" spc="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9735" y="1455144"/>
            <a:ext cx="5305427" cy="22159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3600" b="1" i="1" dirty="0" smtClean="0">
                <a:solidFill>
                  <a:schemeClr val="bg1"/>
                </a:solidFill>
                <a:latin typeface="Arial" charset="0"/>
              </a:rPr>
              <a:t>“How Winnipeg focused</a:t>
            </a:r>
            <a:br>
              <a:rPr lang="en-US" sz="3600" b="1" i="1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sz="3600" b="1" i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b="1" i="1" spc="-3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b="1" i="1" dirty="0" smtClean="0">
                <a:solidFill>
                  <a:schemeClr val="bg1"/>
                </a:solidFill>
                <a:latin typeface="Arial" charset="0"/>
              </a:rPr>
              <a:t>on local strengths to</a:t>
            </a:r>
            <a:br>
              <a:rPr lang="en-US" sz="3600" b="1" i="1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sz="3600" b="1" i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b="1" i="1" spc="-3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b="1" i="1" dirty="0" smtClean="0">
                <a:solidFill>
                  <a:schemeClr val="bg1"/>
                </a:solidFill>
                <a:latin typeface="Arial" charset="0"/>
              </a:rPr>
              <a:t>create a tech hub in</a:t>
            </a:r>
            <a:br>
              <a:rPr lang="en-US" sz="3600" b="1" i="1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sz="3600" b="1" i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b="1" i="1" spc="-3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b="1" i="1" dirty="0" smtClean="0">
                <a:solidFill>
                  <a:schemeClr val="bg1"/>
                </a:solidFill>
                <a:latin typeface="Arial" charset="0"/>
              </a:rPr>
              <a:t>central Canada”</a:t>
            </a:r>
            <a:endParaRPr lang="en-US" sz="3600" dirty="0"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6783" y="3932030"/>
            <a:ext cx="5505284" cy="308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sz="600" b="1" i="1" spc="300" dirty="0" smtClean="0">
                <a:solidFill>
                  <a:schemeClr val="bg1"/>
                </a:solidFill>
                <a:latin typeface="Arial" charset="0"/>
              </a:rPr>
              <a:t>•••••••••••••••••••••••••••••••••••••••••••••••••••••••••••••••••••••••••••••••••••</a:t>
            </a:r>
            <a:endParaRPr lang="en-US" sz="600" spc="300" dirty="0"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18" y="4349578"/>
            <a:ext cx="2631989" cy="41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2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25020" y="6388987"/>
            <a:ext cx="5724394" cy="1384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900" b="1" spc="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ECONOMIC DEVELOPMENT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   </a:t>
            </a:r>
            <a:r>
              <a:rPr lang="en-US" sz="900" spc="50" dirty="0" smtClean="0">
                <a:solidFill>
                  <a:schemeClr val="tx1">
                    <a:alpha val="20000"/>
                  </a:schemeClr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   </a:t>
            </a:r>
            <a:r>
              <a:rPr lang="en-US" sz="900" b="1" spc="50" dirty="0" smtClean="0">
                <a:solidFill>
                  <a:srgbClr val="12AB4D"/>
                </a:solidFill>
                <a:latin typeface="Arial" charset="0"/>
                <a:ea typeface="Arial" charset="0"/>
                <a:cs typeface="Arial" charset="0"/>
              </a:rPr>
              <a:t>YES!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</a:t>
            </a:r>
            <a:endParaRPr lang="en-US" sz="900" spc="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4992" y="605591"/>
            <a:ext cx="523389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Living in Winnipeg</a:t>
            </a:r>
            <a:endParaRPr lang="en-US" sz="4000" b="1" spc="-30" dirty="0">
              <a:solidFill>
                <a:srgbClr val="12578C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22807" y="1268451"/>
            <a:ext cx="346613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Average daycare costs</a:t>
            </a:r>
            <a:endParaRPr lang="en-US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0452" y="1576468"/>
            <a:ext cx="184739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100" b="1" i="1" spc="-30" dirty="0" smtClean="0">
                <a:solidFill>
                  <a:srgbClr val="12578C">
                    <a:alpha val="42000"/>
                  </a:srgbClr>
                </a:solidFill>
                <a:latin typeface="Arial" charset="0"/>
                <a:ea typeface="Arial" charset="0"/>
                <a:cs typeface="Arial" charset="0"/>
              </a:rPr>
              <a:t>(Monthly)</a:t>
            </a:r>
            <a:endParaRPr lang="en-US" sz="1100" b="1" i="1" spc="-30" dirty="0">
              <a:solidFill>
                <a:srgbClr val="12578C">
                  <a:alpha val="42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10451" y="3652403"/>
            <a:ext cx="2897721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950" i="1" spc="-30" dirty="0" smtClean="0">
                <a:solidFill>
                  <a:srgbClr val="12578C">
                    <a:alpha val="42000"/>
                  </a:srgbClr>
                </a:solidFill>
                <a:latin typeface="Arial" charset="0"/>
                <a:ea typeface="Arial" charset="0"/>
                <a:cs typeface="Arial" charset="0"/>
              </a:rPr>
              <a:t>(source: Canadian Centre for Policy Alternatives, 2017)</a:t>
            </a:r>
            <a:endParaRPr lang="en-US" sz="950" i="1" spc="-30" dirty="0">
              <a:solidFill>
                <a:srgbClr val="12578C">
                  <a:alpha val="42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54" y="1791730"/>
            <a:ext cx="4240051" cy="177777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5257738" y="1268451"/>
            <a:ext cx="346613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Average utility costs</a:t>
            </a:r>
            <a:endParaRPr lang="en-US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245383" y="1576468"/>
            <a:ext cx="184739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100" b="1" i="1" spc="-30" dirty="0" smtClean="0">
                <a:solidFill>
                  <a:srgbClr val="12578C">
                    <a:alpha val="42000"/>
                  </a:srgbClr>
                </a:solidFill>
                <a:latin typeface="Arial" charset="0"/>
                <a:ea typeface="Arial" charset="0"/>
                <a:cs typeface="Arial" charset="0"/>
              </a:rPr>
              <a:t>(cents/kWh)</a:t>
            </a:r>
            <a:endParaRPr lang="en-US" sz="1100" b="1" i="1" spc="-30" dirty="0">
              <a:solidFill>
                <a:srgbClr val="12578C">
                  <a:alpha val="42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245382" y="3652403"/>
            <a:ext cx="2897721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950" i="1" spc="-30" dirty="0" smtClean="0">
                <a:solidFill>
                  <a:srgbClr val="12578C">
                    <a:alpha val="42000"/>
                  </a:srgbClr>
                </a:solidFill>
                <a:latin typeface="Arial" charset="0"/>
                <a:ea typeface="Arial" charset="0"/>
                <a:cs typeface="Arial" charset="0"/>
              </a:rPr>
              <a:t>(source: Hydro-Quebec, 2018)</a:t>
            </a:r>
            <a:endParaRPr lang="en-US" sz="950" i="1" spc="-30" dirty="0">
              <a:solidFill>
                <a:srgbClr val="12578C">
                  <a:alpha val="42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485" y="1791088"/>
            <a:ext cx="4249008" cy="1780072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722807" y="4221716"/>
            <a:ext cx="346613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Health premium costs</a:t>
            </a:r>
            <a:endParaRPr lang="en-US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233023" y="4221716"/>
            <a:ext cx="346613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Some of Canada’s</a:t>
            </a:r>
            <a:endParaRPr lang="en-US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10451" y="4555348"/>
            <a:ext cx="92064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36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$0</a:t>
            </a:r>
            <a:endParaRPr lang="en-US" sz="3600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245381" y="4580062"/>
            <a:ext cx="3280782" cy="10259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6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lowest auto</a:t>
            </a:r>
            <a:br>
              <a:rPr lang="en-US" sz="36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6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insurance rates</a:t>
            </a:r>
            <a:endParaRPr lang="en-US" sz="3600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" name="Freeform 39"/>
          <p:cNvSpPr>
            <a:spLocks noChangeAspect="1"/>
          </p:cNvSpPr>
          <p:nvPr/>
        </p:nvSpPr>
        <p:spPr>
          <a:xfrm>
            <a:off x="9131643" y="-49427"/>
            <a:ext cx="3108960" cy="5953077"/>
          </a:xfrm>
          <a:custGeom>
            <a:avLst/>
            <a:gdLst>
              <a:gd name="connsiteX0" fmla="*/ 0 w 3089189"/>
              <a:gd name="connsiteY0" fmla="*/ 37070 h 5931243"/>
              <a:gd name="connsiteX1" fmla="*/ 864973 w 3089189"/>
              <a:gd name="connsiteY1" fmla="*/ 5931243 h 5931243"/>
              <a:gd name="connsiteX2" fmla="*/ 3089189 w 3089189"/>
              <a:gd name="connsiteY2" fmla="*/ 5523470 h 5931243"/>
              <a:gd name="connsiteX3" fmla="*/ 3076833 w 3089189"/>
              <a:gd name="connsiteY3" fmla="*/ 0 h 5931243"/>
              <a:gd name="connsiteX4" fmla="*/ 0 w 3089189"/>
              <a:gd name="connsiteY4" fmla="*/ 37070 h 5931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9189" h="5931243">
                <a:moveTo>
                  <a:pt x="0" y="37070"/>
                </a:moveTo>
                <a:lnTo>
                  <a:pt x="864973" y="5931243"/>
                </a:lnTo>
                <a:lnTo>
                  <a:pt x="3089189" y="5523470"/>
                </a:lnTo>
                <a:cubicBezTo>
                  <a:pt x="3085070" y="3682313"/>
                  <a:pt x="3080952" y="1841157"/>
                  <a:pt x="3076833" y="0"/>
                </a:cubicBezTo>
                <a:lnTo>
                  <a:pt x="0" y="37070"/>
                </a:lnTo>
                <a:close/>
              </a:path>
            </a:pathLst>
          </a:custGeom>
          <a:blipFill>
            <a:blip r:embed="rId4"/>
            <a:srcRect/>
            <a:stretch>
              <a:fillRect l="-9142" r="-1335" b="-732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25020" y="6388987"/>
            <a:ext cx="5724394" cy="1384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900" b="1" spc="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ECONOMIC DEVELOPMENT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   </a:t>
            </a:r>
            <a:r>
              <a:rPr lang="en-US" sz="900" spc="50" dirty="0" smtClean="0">
                <a:solidFill>
                  <a:schemeClr val="tx1">
                    <a:alpha val="20000"/>
                  </a:schemeClr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   </a:t>
            </a:r>
            <a:r>
              <a:rPr lang="en-US" sz="900" b="1" spc="50" dirty="0" smtClean="0">
                <a:solidFill>
                  <a:srgbClr val="12AB4D"/>
                </a:solidFill>
                <a:latin typeface="Arial" charset="0"/>
                <a:ea typeface="Arial" charset="0"/>
                <a:cs typeface="Arial" charset="0"/>
              </a:rPr>
              <a:t>YES!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</a:t>
            </a:r>
            <a:endParaRPr lang="en-US" sz="900" spc="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4992" y="605591"/>
            <a:ext cx="523389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Housing options</a:t>
            </a:r>
            <a:endParaRPr lang="en-US" sz="4000" b="1" spc="-30" dirty="0">
              <a:solidFill>
                <a:srgbClr val="12578C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22807" y="1268451"/>
            <a:ext cx="346613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Average rent</a:t>
            </a:r>
            <a:endParaRPr lang="en-US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0452" y="1576468"/>
            <a:ext cx="184739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100" b="1" i="1" spc="-30" dirty="0" smtClean="0">
                <a:solidFill>
                  <a:srgbClr val="12578C">
                    <a:alpha val="42000"/>
                  </a:srgbClr>
                </a:solidFill>
                <a:latin typeface="Arial" charset="0"/>
                <a:ea typeface="Arial" charset="0"/>
                <a:cs typeface="Arial" charset="0"/>
              </a:rPr>
              <a:t>(Monthly)</a:t>
            </a:r>
            <a:endParaRPr lang="en-US" sz="1100" b="1" i="1" spc="-30" dirty="0">
              <a:solidFill>
                <a:srgbClr val="12578C">
                  <a:alpha val="42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10451" y="3652403"/>
            <a:ext cx="2897721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950" i="1" spc="-30" dirty="0">
                <a:solidFill>
                  <a:srgbClr val="12578C">
                    <a:alpha val="42000"/>
                  </a:srgbClr>
                </a:solidFill>
                <a:latin typeface="Arial" charset="0"/>
                <a:ea typeface="Arial" charset="0"/>
                <a:cs typeface="Arial" charset="0"/>
              </a:rPr>
              <a:t>(source: Canada Mortgage Housing Corporation, Rental Market Reports, Major </a:t>
            </a:r>
            <a:r>
              <a:rPr lang="en-US" sz="950" i="1" spc="-30" dirty="0" err="1">
                <a:solidFill>
                  <a:srgbClr val="12578C">
                    <a:alpha val="42000"/>
                  </a:srgbClr>
                </a:solidFill>
                <a:latin typeface="Arial" charset="0"/>
                <a:ea typeface="Arial" charset="0"/>
                <a:cs typeface="Arial" charset="0"/>
              </a:rPr>
              <a:t>Centres</a:t>
            </a:r>
            <a:r>
              <a:rPr lang="en-US" sz="950" i="1" spc="-30" dirty="0">
                <a:solidFill>
                  <a:srgbClr val="12578C">
                    <a:alpha val="42000"/>
                  </a:srgbClr>
                </a:solidFill>
                <a:latin typeface="Arial" charset="0"/>
                <a:ea typeface="Arial" charset="0"/>
                <a:cs typeface="Arial" charset="0"/>
              </a:rPr>
              <a:t>, 2018)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282452" y="1268451"/>
            <a:ext cx="346613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Average housing costs</a:t>
            </a:r>
            <a:endParaRPr lang="en-US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270096" y="3652403"/>
            <a:ext cx="2897721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950" i="1" spc="-30" dirty="0">
                <a:solidFill>
                  <a:srgbClr val="12578C">
                    <a:alpha val="42000"/>
                  </a:srgbClr>
                </a:solidFill>
                <a:latin typeface="Arial" charset="0"/>
                <a:ea typeface="Arial" charset="0"/>
                <a:cs typeface="Arial" charset="0"/>
              </a:rPr>
              <a:t>(source: Canada Mortgage Housing Corporation, Rental Market Reports, Major </a:t>
            </a:r>
            <a:r>
              <a:rPr lang="en-US" sz="950" i="1" spc="-30" dirty="0" err="1">
                <a:solidFill>
                  <a:srgbClr val="12578C">
                    <a:alpha val="42000"/>
                  </a:srgbClr>
                </a:solidFill>
                <a:latin typeface="Arial" charset="0"/>
                <a:ea typeface="Arial" charset="0"/>
                <a:cs typeface="Arial" charset="0"/>
              </a:rPr>
              <a:t>Centres</a:t>
            </a:r>
            <a:r>
              <a:rPr lang="en-US" sz="950" i="1" spc="-30" dirty="0">
                <a:solidFill>
                  <a:srgbClr val="12578C">
                    <a:alpha val="42000"/>
                  </a:srgbClr>
                </a:solidFill>
                <a:latin typeface="Arial" charset="0"/>
                <a:ea typeface="Arial" charset="0"/>
                <a:cs typeface="Arial" charset="0"/>
              </a:rPr>
              <a:t>, 2018)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22807" y="4221716"/>
            <a:ext cx="346613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Rental vacancy rate</a:t>
            </a:r>
            <a:endParaRPr lang="en-US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10451" y="4555348"/>
            <a:ext cx="110599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3600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2.9%</a:t>
            </a:r>
            <a:endParaRPr lang="en-US" sz="3600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9131643" y="-37070"/>
            <a:ext cx="3089189" cy="3768811"/>
          </a:xfrm>
          <a:custGeom>
            <a:avLst/>
            <a:gdLst>
              <a:gd name="connsiteX0" fmla="*/ 0 w 3089189"/>
              <a:gd name="connsiteY0" fmla="*/ 24713 h 3768811"/>
              <a:gd name="connsiteX1" fmla="*/ 506627 w 3089189"/>
              <a:gd name="connsiteY1" fmla="*/ 3534032 h 3768811"/>
              <a:gd name="connsiteX2" fmla="*/ 3089189 w 3089189"/>
              <a:gd name="connsiteY2" fmla="*/ 3768811 h 3768811"/>
              <a:gd name="connsiteX3" fmla="*/ 3089189 w 3089189"/>
              <a:gd name="connsiteY3" fmla="*/ 0 h 3768811"/>
              <a:gd name="connsiteX4" fmla="*/ 0 w 3089189"/>
              <a:gd name="connsiteY4" fmla="*/ 24713 h 376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9189" h="3768811">
                <a:moveTo>
                  <a:pt x="0" y="24713"/>
                </a:moveTo>
                <a:lnTo>
                  <a:pt x="506627" y="3534032"/>
                </a:lnTo>
                <a:lnTo>
                  <a:pt x="3089189" y="3768811"/>
                </a:lnTo>
                <a:lnTo>
                  <a:pt x="3089189" y="0"/>
                </a:lnTo>
                <a:lnTo>
                  <a:pt x="0" y="24713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400" b="-144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7451124" y="3484605"/>
            <a:ext cx="4769708" cy="2780271"/>
          </a:xfrm>
          <a:custGeom>
            <a:avLst/>
            <a:gdLst>
              <a:gd name="connsiteX0" fmla="*/ 0 w 4769708"/>
              <a:gd name="connsiteY0" fmla="*/ 2780271 h 2780271"/>
              <a:gd name="connsiteX1" fmla="*/ 4769708 w 4769708"/>
              <a:gd name="connsiteY1" fmla="*/ 2014152 h 2780271"/>
              <a:gd name="connsiteX2" fmla="*/ 4769708 w 4769708"/>
              <a:gd name="connsiteY2" fmla="*/ 234779 h 2780271"/>
              <a:gd name="connsiteX3" fmla="*/ 2187146 w 4769708"/>
              <a:gd name="connsiteY3" fmla="*/ 0 h 2780271"/>
              <a:gd name="connsiteX4" fmla="*/ 0 w 4769708"/>
              <a:gd name="connsiteY4" fmla="*/ 2780271 h 278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9708" h="2780271">
                <a:moveTo>
                  <a:pt x="0" y="2780271"/>
                </a:moveTo>
                <a:lnTo>
                  <a:pt x="4769708" y="2014152"/>
                </a:lnTo>
                <a:lnTo>
                  <a:pt x="4769708" y="234779"/>
                </a:lnTo>
                <a:lnTo>
                  <a:pt x="2187146" y="0"/>
                </a:lnTo>
                <a:lnTo>
                  <a:pt x="0" y="2780271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54" y="1791579"/>
            <a:ext cx="4236651" cy="17739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331" y="1794476"/>
            <a:ext cx="4245232" cy="177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78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25020" y="6388987"/>
            <a:ext cx="5724394" cy="1384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900" b="1" spc="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ECONOMIC DEVELOPMENT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   </a:t>
            </a:r>
            <a:r>
              <a:rPr lang="en-US" sz="900" spc="50" dirty="0" smtClean="0">
                <a:solidFill>
                  <a:schemeClr val="tx1">
                    <a:alpha val="20000"/>
                  </a:schemeClr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   </a:t>
            </a:r>
            <a:r>
              <a:rPr lang="en-US" sz="900" b="1" spc="50" dirty="0" smtClean="0">
                <a:solidFill>
                  <a:srgbClr val="12AB4D"/>
                </a:solidFill>
                <a:latin typeface="Arial" charset="0"/>
                <a:ea typeface="Arial" charset="0"/>
                <a:cs typeface="Arial" charset="0"/>
              </a:rPr>
              <a:t>YES!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</a:t>
            </a:r>
            <a:endParaRPr lang="en-US" sz="900" spc="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95727" y="1622167"/>
            <a:ext cx="1688877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000" b="1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2,372</a:t>
            </a:r>
            <a:endParaRPr lang="en-US" sz="4000" b="1" dirty="0">
              <a:solidFill>
                <a:srgbClr val="12578C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7845" y="2256992"/>
            <a:ext cx="3466133" cy="4896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</a:pPr>
            <a:r>
              <a:rPr lang="en-US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hours of sunshine per year</a:t>
            </a:r>
            <a:br>
              <a:rPr lang="en-US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i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(21 more days than the national average)</a:t>
            </a:r>
            <a:endParaRPr lang="en-US" sz="1400" i="1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4992" y="605591"/>
            <a:ext cx="3664586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Climate</a:t>
            </a:r>
            <a:endParaRPr lang="en-US" sz="4000" b="1" spc="-30" dirty="0">
              <a:solidFill>
                <a:srgbClr val="12578C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90721" y="3751256"/>
            <a:ext cx="883571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400" b="1" i="1" spc="-30" dirty="0" smtClean="0">
                <a:solidFill>
                  <a:srgbClr val="12578C">
                    <a:alpha val="42000"/>
                  </a:srgbClr>
                </a:solidFill>
                <a:latin typeface="Arial" charset="0"/>
                <a:ea typeface="Arial" charset="0"/>
                <a:cs typeface="Arial" charset="0"/>
              </a:rPr>
              <a:t>Summer</a:t>
            </a:r>
            <a:endParaRPr lang="en-US" sz="1400" b="1" i="1" spc="-30" dirty="0">
              <a:solidFill>
                <a:srgbClr val="12578C">
                  <a:alpha val="42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797845" y="3332030"/>
            <a:ext cx="3466133" cy="256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</a:pPr>
            <a:r>
              <a:rPr lang="en-US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Average temperatures</a:t>
            </a:r>
            <a:endParaRPr lang="en-US" sz="1400" i="1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795727" y="3698103"/>
            <a:ext cx="1688877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000" b="1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25.8ºC</a:t>
            </a:r>
            <a:endParaRPr lang="en-US" sz="4000" b="1" dirty="0">
              <a:solidFill>
                <a:srgbClr val="12578C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622732" y="4303583"/>
            <a:ext cx="1960727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000" b="1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-12.9ºC</a:t>
            </a:r>
            <a:endParaRPr lang="en-US" sz="4000" b="1" dirty="0">
              <a:solidFill>
                <a:srgbClr val="12578C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490721" y="4356737"/>
            <a:ext cx="883571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400" b="1" i="1" spc="-30" smtClean="0">
                <a:solidFill>
                  <a:srgbClr val="12578C">
                    <a:alpha val="42000"/>
                  </a:srgbClr>
                </a:solidFill>
                <a:latin typeface="Arial" charset="0"/>
                <a:ea typeface="Arial" charset="0"/>
                <a:cs typeface="Arial" charset="0"/>
              </a:rPr>
              <a:t>Winter</a:t>
            </a:r>
            <a:endParaRPr lang="en-US" sz="1400" b="1" i="1" spc="-30" dirty="0">
              <a:solidFill>
                <a:srgbClr val="12578C">
                  <a:alpha val="42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466009" y="4011650"/>
            <a:ext cx="1229560" cy="256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2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(77.7ºF)</a:t>
            </a:r>
            <a:endParaRPr lang="en-US" sz="2200" i="1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466009" y="4629487"/>
            <a:ext cx="1229560" cy="256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2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(8.8ºF)</a:t>
            </a:r>
            <a:endParaRPr lang="en-US" sz="2200" i="1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70" y="1660955"/>
            <a:ext cx="946321" cy="94632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88" y="3361038"/>
            <a:ext cx="747412" cy="149482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795727" y="2870005"/>
            <a:ext cx="3468251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950" i="1" spc="-30" dirty="0">
                <a:solidFill>
                  <a:srgbClr val="12578C">
                    <a:alpha val="42000"/>
                  </a:srgbClr>
                </a:solidFill>
                <a:latin typeface="Arial" charset="0"/>
                <a:ea typeface="Arial" charset="0"/>
                <a:cs typeface="Arial" charset="0"/>
              </a:rPr>
              <a:t>(source: Environment Canada Climate </a:t>
            </a:r>
            <a:r>
              <a:rPr lang="en-US" sz="950" i="1" spc="-30" dirty="0" err="1">
                <a:solidFill>
                  <a:srgbClr val="12578C">
                    <a:alpha val="42000"/>
                  </a:srgbClr>
                </a:solidFill>
                <a:latin typeface="Arial" charset="0"/>
                <a:ea typeface="Arial" charset="0"/>
                <a:cs typeface="Arial" charset="0"/>
              </a:rPr>
              <a:t>Normals</a:t>
            </a:r>
            <a:r>
              <a:rPr lang="en-US" sz="950" i="1" spc="-30" dirty="0">
                <a:solidFill>
                  <a:srgbClr val="12578C">
                    <a:alpha val="42000"/>
                  </a:srgbClr>
                </a:solidFill>
                <a:latin typeface="Arial" charset="0"/>
                <a:ea typeface="Arial" charset="0"/>
                <a:cs typeface="Arial" charset="0"/>
              </a:rPr>
              <a:t>, 1971-2000.)</a:t>
            </a:r>
          </a:p>
        </p:txBody>
      </p:sp>
    </p:spTree>
    <p:extLst>
      <p:ext uri="{BB962C8B-B14F-4D97-AF65-F5344CB8AC3E}">
        <p14:creationId xmlns:p14="http://schemas.microsoft.com/office/powerpoint/2010/main" val="64572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25020" y="6388987"/>
            <a:ext cx="5724394" cy="1384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900" b="1" spc="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ECONOMIC DEVELOPMENT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   </a:t>
            </a:r>
            <a:r>
              <a:rPr lang="en-US" sz="900" spc="50" dirty="0" smtClean="0">
                <a:solidFill>
                  <a:schemeClr val="tx1">
                    <a:alpha val="20000"/>
                  </a:schemeClr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   </a:t>
            </a:r>
            <a:r>
              <a:rPr lang="en-US" sz="900" b="1" spc="50" dirty="0" smtClean="0">
                <a:solidFill>
                  <a:srgbClr val="12AB4D"/>
                </a:solidFill>
                <a:latin typeface="Arial" charset="0"/>
                <a:ea typeface="Arial" charset="0"/>
                <a:cs typeface="Arial" charset="0"/>
              </a:rPr>
              <a:t>YES! </a:t>
            </a:r>
            <a:r>
              <a:rPr lang="en-US" sz="900" spc="50" dirty="0" smtClean="0">
                <a:latin typeface="Arial" charset="0"/>
                <a:ea typeface="Arial" charset="0"/>
                <a:cs typeface="Arial" charset="0"/>
              </a:rPr>
              <a:t>WINNIPEG</a:t>
            </a:r>
            <a:endParaRPr lang="en-US" sz="900" spc="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4992" y="605591"/>
            <a:ext cx="523389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b="1" spc="-30" dirty="0" err="1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Neighbourhoods</a:t>
            </a:r>
            <a:endParaRPr lang="en-US" sz="4000" b="1" spc="-30" dirty="0">
              <a:solidFill>
                <a:srgbClr val="12578C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884343" y="4727442"/>
            <a:ext cx="2897721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950" i="1" spc="-30" smtClean="0">
                <a:solidFill>
                  <a:srgbClr val="12578C">
                    <a:alpha val="42000"/>
                  </a:srgbClr>
                </a:solidFill>
                <a:latin typeface="Arial" charset="0"/>
                <a:ea typeface="Arial" charset="0"/>
                <a:cs typeface="Arial" charset="0"/>
              </a:rPr>
              <a:t>(2017)</a:t>
            </a:r>
            <a:endParaRPr lang="en-US" sz="950" i="1" spc="-30" dirty="0">
              <a:solidFill>
                <a:srgbClr val="12578C">
                  <a:alpha val="42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871985" y="3628592"/>
            <a:ext cx="346613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City </a:t>
            </a:r>
            <a:r>
              <a:rPr lang="en-US" spc="-3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total population</a:t>
            </a:r>
            <a:endParaRPr lang="en-US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859628" y="3875726"/>
            <a:ext cx="1736187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3600" b="1" spc="-5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749,500</a:t>
            </a:r>
            <a:endParaRPr lang="en-US" sz="3600" b="1" spc="-5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96699" y="4431782"/>
            <a:ext cx="346613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projected to exceed </a:t>
            </a:r>
            <a:r>
              <a:rPr lang="en-US" sz="14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1 MILLION</a:t>
            </a:r>
            <a:r>
              <a:rPr lang="en-US" sz="1400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 by 2035</a:t>
            </a:r>
            <a:endParaRPr lang="en-US" sz="1400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871985" y="5407965"/>
            <a:ext cx="3466133" cy="7078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North America’s largest</a:t>
            </a:r>
            <a:br>
              <a:rPr lang="en-US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800" b="1" spc="-3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urban elm forest</a:t>
            </a:r>
            <a:endParaRPr lang="en-US" sz="2800" b="1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97995" y="3628592"/>
            <a:ext cx="346613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pc="-2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Dozens of unique </a:t>
            </a:r>
            <a:r>
              <a:rPr lang="en-US" spc="-20" dirty="0" err="1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neighbourhoods</a:t>
            </a:r>
            <a:r>
              <a:rPr lang="en-US" spc="-2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,</a:t>
            </a:r>
            <a:br>
              <a:rPr lang="en-US" spc="-2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pc="-20" dirty="0" smtClean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to fit any lifestyle tastes:</a:t>
            </a:r>
            <a:endParaRPr lang="en-US" spc="-2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97995" y="4345284"/>
            <a:ext cx="2230459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b="1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River Heights</a:t>
            </a:r>
          </a:p>
          <a:p>
            <a:r>
              <a:rPr lang="en-US" b="1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Tuxedo</a:t>
            </a:r>
          </a:p>
          <a:p>
            <a:r>
              <a:rPr lang="en-US" b="1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Exchange District</a:t>
            </a:r>
          </a:p>
          <a:p>
            <a:r>
              <a:rPr lang="en-US" b="1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Osborne Village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482849" y="4345284"/>
            <a:ext cx="2230459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b="1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St. Boniface</a:t>
            </a:r>
          </a:p>
          <a:p>
            <a:r>
              <a:rPr lang="en-US" b="1" spc="-30" dirty="0" err="1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Crescentwood</a:t>
            </a:r>
            <a:endParaRPr lang="en-US" b="1" spc="-30" dirty="0">
              <a:solidFill>
                <a:srgbClr val="12578C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b="1" spc="-30" dirty="0">
                <a:solidFill>
                  <a:srgbClr val="12578C"/>
                </a:solidFill>
                <a:latin typeface="Arial" charset="0"/>
                <a:ea typeface="Arial" charset="0"/>
                <a:cs typeface="Arial" charset="0"/>
              </a:rPr>
              <a:t>Wolseley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" b="1693"/>
          <a:stretch/>
        </p:blipFill>
        <p:spPr>
          <a:xfrm>
            <a:off x="6092911" y="1329081"/>
            <a:ext cx="3110006" cy="20443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8306"/>
            <a:ext cx="3052634" cy="20350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916" y="1336771"/>
            <a:ext cx="3051363" cy="20366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7"/>
          <a:stretch/>
        </p:blipFill>
        <p:spPr>
          <a:xfrm>
            <a:off x="3052634" y="1334196"/>
            <a:ext cx="3045361" cy="20391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62" y="3745684"/>
            <a:ext cx="925541" cy="8768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50" y="4963978"/>
            <a:ext cx="1111139" cy="105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44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2716</TotalTime>
  <Words>1049</Words>
  <Application>Microsoft Macintosh PowerPoint</Application>
  <PresentationFormat>Widescreen</PresentationFormat>
  <Paragraphs>302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Darren Bodnaruk</dc:creator>
  <cp:lastModifiedBy>Cody Chomiak</cp:lastModifiedBy>
  <cp:revision>89</cp:revision>
  <cp:lastPrinted>2019-03-29T13:14:42Z</cp:lastPrinted>
  <dcterms:created xsi:type="dcterms:W3CDTF">2019-01-29T21:23:50Z</dcterms:created>
  <dcterms:modified xsi:type="dcterms:W3CDTF">2019-04-03T00:28:20Z</dcterms:modified>
</cp:coreProperties>
</file>